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304" r:id="rId2"/>
    <p:sldId id="260" r:id="rId3"/>
    <p:sldId id="278" r:id="rId4"/>
    <p:sldId id="305" r:id="rId5"/>
    <p:sldId id="297" r:id="rId6"/>
    <p:sldId id="306" r:id="rId7"/>
    <p:sldId id="295" r:id="rId8"/>
    <p:sldId id="283" r:id="rId9"/>
    <p:sldId id="259" r:id="rId10"/>
    <p:sldId id="308" r:id="rId11"/>
    <p:sldId id="281" r:id="rId12"/>
    <p:sldId id="274" r:id="rId13"/>
    <p:sldId id="285" r:id="rId14"/>
    <p:sldId id="261" r:id="rId15"/>
    <p:sldId id="286" r:id="rId16"/>
    <p:sldId id="309" r:id="rId17"/>
    <p:sldId id="312" r:id="rId18"/>
    <p:sldId id="311" r:id="rId19"/>
    <p:sldId id="310" r:id="rId20"/>
    <p:sldId id="313" r:id="rId21"/>
    <p:sldId id="315" r:id="rId22"/>
    <p:sldId id="316" r:id="rId23"/>
    <p:sldId id="317" r:id="rId24"/>
    <p:sldId id="318" r:id="rId25"/>
    <p:sldId id="319" r:id="rId26"/>
    <p:sldId id="320" r:id="rId27"/>
    <p:sldId id="321" r:id="rId28"/>
    <p:sldId id="322" r:id="rId29"/>
    <p:sldId id="289" r:id="rId30"/>
    <p:sldId id="324" r:id="rId31"/>
    <p:sldId id="28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60"/>
  </p:normalViewPr>
  <p:slideViewPr>
    <p:cSldViewPr snapToGrid="0">
      <p:cViewPr varScale="1">
        <p:scale>
          <a:sx n="58" d="100"/>
          <a:sy n="58" d="100"/>
        </p:scale>
        <p:origin x="918" y="72"/>
      </p:cViewPr>
      <p:guideLst/>
    </p:cSldViewPr>
  </p:slideViewPr>
  <p:notesTextViewPr>
    <p:cViewPr>
      <p:scale>
        <a:sx n="1" d="1"/>
        <a:sy n="1" d="1"/>
      </p:scale>
      <p:origin x="0" y="0"/>
    </p:cViewPr>
  </p:notesTextViewPr>
  <p:sorterViewPr>
    <p:cViewPr varScale="1">
      <p:scale>
        <a:sx n="100" d="100"/>
        <a:sy n="100" d="100"/>
      </p:scale>
      <p:origin x="0" y="-2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385504-691B-4B99-B761-6491AC664172}" type="datetimeFigureOut">
              <a:rPr lang="en-GB" smtClean="0"/>
              <a:t>22/12/2021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A6354D-330E-4041-98EA-D3927823A126}" type="slidenum">
              <a:rPr lang="en-GB" smtClean="0"/>
              <a:t>‹#›</a:t>
            </a:fld>
            <a:endParaRPr lang="en-GB"/>
          </a:p>
        </p:txBody>
      </p:sp>
    </p:spTree>
    <p:extLst>
      <p:ext uri="{BB962C8B-B14F-4D97-AF65-F5344CB8AC3E}">
        <p14:creationId xmlns:p14="http://schemas.microsoft.com/office/powerpoint/2010/main" val="3621835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previous 1997 classification of DF and dengue hemorrhagic fever (DHF) drew much criticisms since the case definition of DHF was too rigid and not applicable in primary care or resource-limited settings. Old case definition failed to identify a significant proportion of dengue cases that were severe in nature involving certain target organs. </a:t>
            </a:r>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8</a:t>
            </a:fld>
            <a:endParaRPr lang="en-GB"/>
          </a:p>
        </p:txBody>
      </p:sp>
    </p:spTree>
    <p:extLst>
      <p:ext uri="{BB962C8B-B14F-4D97-AF65-F5344CB8AC3E}">
        <p14:creationId xmlns:p14="http://schemas.microsoft.com/office/powerpoint/2010/main" val="1214355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b="0" i="0" kern="1200" dirty="0">
                <a:solidFill>
                  <a:schemeClr val="tx1"/>
                </a:solidFill>
                <a:effectLst/>
                <a:latin typeface="+mn-lt"/>
                <a:ea typeface="+mn-ea"/>
                <a:cs typeface="+mn-cs"/>
              </a:rPr>
              <a:t> This is the period when those who develop severe disease will become critically ill. However, most dengue patients actually improve during this phase and do not develop severe disease.</a:t>
            </a: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19</a:t>
            </a:fld>
            <a:endParaRPr lang="en-GB"/>
          </a:p>
        </p:txBody>
      </p:sp>
    </p:spTree>
    <p:extLst>
      <p:ext uri="{BB962C8B-B14F-4D97-AF65-F5344CB8AC3E}">
        <p14:creationId xmlns:p14="http://schemas.microsoft.com/office/powerpoint/2010/main" val="4257512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20</a:t>
            </a:fld>
            <a:endParaRPr lang="en-GB"/>
          </a:p>
        </p:txBody>
      </p:sp>
    </p:spTree>
    <p:extLst>
      <p:ext uri="{BB962C8B-B14F-4D97-AF65-F5344CB8AC3E}">
        <p14:creationId xmlns:p14="http://schemas.microsoft.com/office/powerpoint/2010/main" val="2387880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21</a:t>
            </a:fld>
            <a:endParaRPr lang="en-GB"/>
          </a:p>
        </p:txBody>
      </p:sp>
    </p:spTree>
    <p:extLst>
      <p:ext uri="{BB962C8B-B14F-4D97-AF65-F5344CB8AC3E}">
        <p14:creationId xmlns:p14="http://schemas.microsoft.com/office/powerpoint/2010/main" val="2127775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22</a:t>
            </a:fld>
            <a:endParaRPr lang="en-GB"/>
          </a:p>
        </p:txBody>
      </p:sp>
    </p:spTree>
    <p:extLst>
      <p:ext uri="{BB962C8B-B14F-4D97-AF65-F5344CB8AC3E}">
        <p14:creationId xmlns:p14="http://schemas.microsoft.com/office/powerpoint/2010/main" val="33097594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23</a:t>
            </a:fld>
            <a:endParaRPr lang="en-GB"/>
          </a:p>
        </p:txBody>
      </p:sp>
    </p:spTree>
    <p:extLst>
      <p:ext uri="{BB962C8B-B14F-4D97-AF65-F5344CB8AC3E}">
        <p14:creationId xmlns:p14="http://schemas.microsoft.com/office/powerpoint/2010/main" val="122549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kern="1200" dirty="0">
                <a:solidFill>
                  <a:schemeClr val="tx1"/>
                </a:solidFill>
                <a:effectLst/>
                <a:latin typeface="+mn-lt"/>
                <a:ea typeface="+mn-ea"/>
                <a:cs typeface="+mn-cs"/>
              </a:rPr>
              <a:t>Refer to </a:t>
            </a:r>
            <a:r>
              <a:rPr lang="en-MY" sz="1200" b="1" kern="1200" dirty="0">
                <a:solidFill>
                  <a:schemeClr val="tx1"/>
                </a:solidFill>
                <a:effectLst/>
                <a:latin typeface="+mn-lt"/>
                <a:ea typeface="+mn-ea"/>
                <a:cs typeface="+mn-cs"/>
              </a:rPr>
              <a:t>Appendix 3</a:t>
            </a:r>
            <a:r>
              <a:rPr lang="en-MY" sz="1200" kern="1200" dirty="0">
                <a:solidFill>
                  <a:schemeClr val="tx1"/>
                </a:solidFill>
                <a:effectLst/>
                <a:latin typeface="+mn-lt"/>
                <a:ea typeface="+mn-ea"/>
                <a:cs typeface="+mn-cs"/>
              </a:rPr>
              <a:t> on </a:t>
            </a:r>
            <a:r>
              <a:rPr lang="en-MY" sz="1200" b="1" kern="1200" dirty="0">
                <a:solidFill>
                  <a:schemeClr val="tx1"/>
                </a:solidFill>
                <a:effectLst/>
                <a:latin typeface="+mn-lt"/>
                <a:ea typeface="+mn-ea"/>
                <a:cs typeface="+mn-cs"/>
              </a:rPr>
              <a:t>Systemic Manifestation of Peripheral Vasoconstriction</a:t>
            </a:r>
            <a:r>
              <a:rPr lang="en-MY"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24</a:t>
            </a:fld>
            <a:endParaRPr lang="en-GB"/>
          </a:p>
        </p:txBody>
      </p:sp>
    </p:spTree>
    <p:extLst>
      <p:ext uri="{BB962C8B-B14F-4D97-AF65-F5344CB8AC3E}">
        <p14:creationId xmlns:p14="http://schemas.microsoft.com/office/powerpoint/2010/main" val="3948093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kern="1200" dirty="0">
                <a:solidFill>
                  <a:schemeClr val="tx1"/>
                </a:solidFill>
                <a:effectLst/>
                <a:latin typeface="+mn-lt"/>
                <a:ea typeface="+mn-ea"/>
                <a:cs typeface="+mn-cs"/>
              </a:rPr>
              <a:t>Parameters to be monitored during haemodynamic assessment are shown in </a:t>
            </a:r>
            <a:r>
              <a:rPr lang="en-MY" sz="1200" b="1" kern="1200" dirty="0">
                <a:solidFill>
                  <a:schemeClr val="tx1"/>
                </a:solidFill>
                <a:effectLst/>
                <a:latin typeface="+mn-lt"/>
                <a:ea typeface="+mn-ea"/>
                <a:cs typeface="+mn-cs"/>
              </a:rPr>
              <a:t>Table 1</a:t>
            </a:r>
            <a:r>
              <a:rPr lang="en-MY"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6A6354D-330E-4041-98EA-D3927823A126}" type="slidenum">
              <a:rPr lang="en-GB" smtClean="0"/>
              <a:t>25</a:t>
            </a:fld>
            <a:endParaRPr lang="en-GB"/>
          </a:p>
        </p:txBody>
      </p:sp>
    </p:spTree>
    <p:extLst>
      <p:ext uri="{BB962C8B-B14F-4D97-AF65-F5344CB8AC3E}">
        <p14:creationId xmlns:p14="http://schemas.microsoft.com/office/powerpoint/2010/main" val="916527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26</a:t>
            </a:fld>
            <a:endParaRPr lang="en-GB"/>
          </a:p>
        </p:txBody>
      </p:sp>
    </p:spTree>
    <p:extLst>
      <p:ext uri="{BB962C8B-B14F-4D97-AF65-F5344CB8AC3E}">
        <p14:creationId xmlns:p14="http://schemas.microsoft.com/office/powerpoint/2010/main" val="2013850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27</a:t>
            </a:fld>
            <a:endParaRPr lang="en-GB"/>
          </a:p>
        </p:txBody>
      </p:sp>
    </p:spTree>
    <p:extLst>
      <p:ext uri="{BB962C8B-B14F-4D97-AF65-F5344CB8AC3E}">
        <p14:creationId xmlns:p14="http://schemas.microsoft.com/office/powerpoint/2010/main" val="42704996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28</a:t>
            </a:fld>
            <a:endParaRPr lang="en-GB"/>
          </a:p>
        </p:txBody>
      </p:sp>
    </p:spTree>
    <p:extLst>
      <p:ext uri="{BB962C8B-B14F-4D97-AF65-F5344CB8AC3E}">
        <p14:creationId xmlns:p14="http://schemas.microsoft.com/office/powerpoint/2010/main" val="2973737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Dengue infection in children is often difficult to differentiate from OFI hence often delaying appropriate management in timely manner. Children generally present with non-specific clinical features of OFI.</a:t>
            </a:r>
            <a:endParaRPr lang="en-GB" dirty="0"/>
          </a:p>
          <a:p>
            <a:endParaRPr lang="en-MY" dirty="0"/>
          </a:p>
        </p:txBody>
      </p:sp>
      <p:sp>
        <p:nvSpPr>
          <p:cNvPr id="4" name="Slide Number Placeholder 3"/>
          <p:cNvSpPr>
            <a:spLocks noGrp="1"/>
          </p:cNvSpPr>
          <p:nvPr>
            <p:ph type="sldNum" sz="quarter" idx="5"/>
          </p:nvPr>
        </p:nvSpPr>
        <p:spPr/>
        <p:txBody>
          <a:bodyPr/>
          <a:lstStyle/>
          <a:p>
            <a:fld id="{66A6354D-330E-4041-98EA-D3927823A126}" type="slidenum">
              <a:rPr lang="en-GB" smtClean="0"/>
              <a:t>10</a:t>
            </a:fld>
            <a:endParaRPr lang="en-GB"/>
          </a:p>
        </p:txBody>
      </p:sp>
    </p:spTree>
    <p:extLst>
      <p:ext uri="{BB962C8B-B14F-4D97-AF65-F5344CB8AC3E}">
        <p14:creationId xmlns:p14="http://schemas.microsoft.com/office/powerpoint/2010/main" val="1837961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sz="1400" dirty="0"/>
              <a:t>After an infection with a DENV, the patient will have:</a:t>
            </a:r>
          </a:p>
          <a:p>
            <a:pPr marL="0" indent="0">
              <a:buNone/>
            </a:pPr>
            <a:r>
              <a:rPr lang="en-MY" dirty="0"/>
              <a:t> Lifelong type-specific immunity. A person infected with DENV-1 cannot become ill as a result of DENV-1 infection again.</a:t>
            </a: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11</a:t>
            </a:fld>
            <a:endParaRPr lang="en-GB"/>
          </a:p>
        </p:txBody>
      </p:sp>
    </p:spTree>
    <p:extLst>
      <p:ext uri="{BB962C8B-B14F-4D97-AF65-F5344CB8AC3E}">
        <p14:creationId xmlns:p14="http://schemas.microsoft.com/office/powerpoint/2010/main" val="315585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13</a:t>
            </a:fld>
            <a:endParaRPr lang="en-GB"/>
          </a:p>
        </p:txBody>
      </p:sp>
    </p:spTree>
    <p:extLst>
      <p:ext uri="{BB962C8B-B14F-4D97-AF65-F5344CB8AC3E}">
        <p14:creationId xmlns:p14="http://schemas.microsoft.com/office/powerpoint/2010/main" val="160630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Hyponatremia</a:t>
            </a:r>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14</a:t>
            </a:fld>
            <a:endParaRPr lang="en-GB"/>
          </a:p>
        </p:txBody>
      </p:sp>
    </p:spTree>
    <p:extLst>
      <p:ext uri="{BB962C8B-B14F-4D97-AF65-F5344CB8AC3E}">
        <p14:creationId xmlns:p14="http://schemas.microsoft.com/office/powerpoint/2010/main" val="1096779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Transient </a:t>
            </a:r>
            <a:r>
              <a:rPr lang="en-GB" sz="1200" b="1" i="0" u="sng" strike="noStrike" kern="1200" dirty="0">
                <a:solidFill>
                  <a:schemeClr val="tx1"/>
                </a:solidFill>
                <a:effectLst/>
                <a:latin typeface="+mn-lt"/>
                <a:ea typeface="+mn-ea"/>
                <a:cs typeface="+mn-cs"/>
              </a:rPr>
              <a:t>macular</a:t>
            </a:r>
            <a:r>
              <a:rPr lang="en-GB" sz="1200" b="0" i="0" kern="1200" dirty="0">
                <a:solidFill>
                  <a:schemeClr val="tx1"/>
                </a:solidFill>
                <a:effectLst/>
                <a:latin typeface="+mn-lt"/>
                <a:ea typeface="+mn-ea"/>
                <a:cs typeface="+mn-cs"/>
              </a:rPr>
              <a:t> or </a:t>
            </a:r>
            <a:r>
              <a:rPr lang="en-GB" sz="1200" b="1" i="0" u="sng" strike="noStrike" kern="1200" dirty="0">
                <a:solidFill>
                  <a:schemeClr val="tx1"/>
                </a:solidFill>
                <a:effectLst/>
                <a:latin typeface="+mn-lt"/>
                <a:ea typeface="+mn-ea"/>
                <a:cs typeface="+mn-cs"/>
              </a:rPr>
              <a:t>maculopapular</a:t>
            </a:r>
            <a:r>
              <a:rPr lang="en-GB" sz="1200" b="0" i="0" kern="1200" dirty="0">
                <a:solidFill>
                  <a:schemeClr val="tx1"/>
                </a:solidFill>
                <a:effectLst/>
                <a:latin typeface="+mn-lt"/>
                <a:ea typeface="+mn-ea"/>
                <a:cs typeface="+mn-cs"/>
              </a:rPr>
              <a:t> rash, Injected oropharynx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15</a:t>
            </a:fld>
            <a:endParaRPr lang="en-GB"/>
          </a:p>
        </p:txBody>
      </p:sp>
    </p:spTree>
    <p:extLst>
      <p:ext uri="{BB962C8B-B14F-4D97-AF65-F5344CB8AC3E}">
        <p14:creationId xmlns:p14="http://schemas.microsoft.com/office/powerpoint/2010/main" val="4227043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children who do not require admission, advice should be given on temperature and fluid management (refer to </a:t>
            </a:r>
            <a:r>
              <a:rPr lang="en-US" sz="1200" b="1" kern="1200" dirty="0">
                <a:solidFill>
                  <a:schemeClr val="tx1"/>
                </a:solidFill>
                <a:effectLst/>
                <a:latin typeface="+mn-lt"/>
                <a:ea typeface="+mn-ea"/>
                <a:cs typeface="+mn-cs"/>
              </a:rPr>
              <a:t>Appendix 5</a:t>
            </a:r>
            <a:r>
              <a:rPr lang="en-US" sz="1200" kern="1200" dirty="0">
                <a:solidFill>
                  <a:schemeClr val="tx1"/>
                </a:solidFill>
                <a:effectLst/>
                <a:latin typeface="+mn-lt"/>
                <a:ea typeface="+mn-ea"/>
                <a:cs typeface="+mn-cs"/>
              </a:rPr>
              <a:t>).</a:t>
            </a: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16</a:t>
            </a:fld>
            <a:endParaRPr lang="en-GB"/>
          </a:p>
        </p:txBody>
      </p:sp>
    </p:spTree>
    <p:extLst>
      <p:ext uri="{BB962C8B-B14F-4D97-AF65-F5344CB8AC3E}">
        <p14:creationId xmlns:p14="http://schemas.microsoft.com/office/powerpoint/2010/main" val="2532644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17</a:t>
            </a:fld>
            <a:endParaRPr lang="en-GB"/>
          </a:p>
        </p:txBody>
      </p:sp>
    </p:spTree>
    <p:extLst>
      <p:ext uri="{BB962C8B-B14F-4D97-AF65-F5344CB8AC3E}">
        <p14:creationId xmlns:p14="http://schemas.microsoft.com/office/powerpoint/2010/main" val="2696861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6A6354D-330E-4041-98EA-D3927823A126}" type="slidenum">
              <a:rPr lang="en-GB" smtClean="0"/>
              <a:t>18</a:t>
            </a:fld>
            <a:endParaRPr lang="en-GB"/>
          </a:p>
        </p:txBody>
      </p:sp>
    </p:spTree>
    <p:extLst>
      <p:ext uri="{BB962C8B-B14F-4D97-AF65-F5344CB8AC3E}">
        <p14:creationId xmlns:p14="http://schemas.microsoft.com/office/powerpoint/2010/main" val="267448169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E6DCB4-146B-4D73-A318-6382B91A1ABF}" type="datetime1">
              <a:rPr lang="en-GB" smtClean="0"/>
              <a:t>22/12/2021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57C82220-C36A-454C-98C7-D111463D3312}" type="slidenum">
              <a:rPr lang="en-GB" smtClean="0"/>
              <a:t>‹#›</a:t>
            </a:fld>
            <a:endParaRPr lang="en-GB"/>
          </a:p>
        </p:txBody>
      </p:sp>
    </p:spTree>
    <p:extLst>
      <p:ext uri="{BB962C8B-B14F-4D97-AF65-F5344CB8AC3E}">
        <p14:creationId xmlns:p14="http://schemas.microsoft.com/office/powerpoint/2010/main" val="2263249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42E548-3C6D-4DB0-A739-DE31704840A4}" type="datetime1">
              <a:rPr lang="en-GB" smtClean="0"/>
              <a:t>22/12/2021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1918200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402011-D3D1-4EA3-9F50-99FF331A6055}" type="datetime1">
              <a:rPr lang="en-GB" smtClean="0"/>
              <a:t>22/12/2021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94000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CBD9FC-A21D-4BE8-B99B-9833B44EBA3D}" type="datetime1">
              <a:rPr lang="en-GB" smtClean="0"/>
              <a:t>22/12/2021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1924315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AEA0FED3-0344-4506-B0C5-E819B923D8E4}" type="datetime1">
              <a:rPr lang="en-GB" smtClean="0"/>
              <a:t>22/12/2021</a:t>
            </a:fld>
            <a:endParaRPr lang="en-GB"/>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GB"/>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57C82220-C36A-454C-98C7-D111463D3312}" type="slidenum">
              <a:rPr lang="en-GB" smtClean="0"/>
              <a:t>‹#›</a:t>
            </a:fld>
            <a:endParaRPr lang="en-GB"/>
          </a:p>
        </p:txBody>
      </p:sp>
    </p:spTree>
    <p:extLst>
      <p:ext uri="{BB962C8B-B14F-4D97-AF65-F5344CB8AC3E}">
        <p14:creationId xmlns:p14="http://schemas.microsoft.com/office/powerpoint/2010/main" val="376030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8D7E0F-7FB0-4E5C-ADF0-27BD8CB9078D}" type="datetime1">
              <a:rPr lang="en-GB" smtClean="0"/>
              <a:t>22/12/2021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4290760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5D4B01-F55B-4E49-8FD5-9D4929D4A006}" type="datetime1">
              <a:rPr lang="en-GB" smtClean="0"/>
              <a:t>22/12/2021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2768421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653E3EF-7B87-4E09-A368-F950CF27A802}" type="datetime1">
              <a:rPr lang="en-GB" smtClean="0"/>
              <a:t>22/12/2021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3478184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F337D-F0E7-4652-867E-415E126B91C6}" type="datetime1">
              <a:rPr lang="en-GB" smtClean="0"/>
              <a:t>22/12/2021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2225383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28F96F-FFB5-4B2D-9717-C47192F73B0F}" type="datetime1">
              <a:rPr lang="en-GB" smtClean="0"/>
              <a:t>22/12/2021</a:t>
            </a:fld>
            <a:endParaRPr lang="en-GB"/>
          </a:p>
        </p:txBody>
      </p:sp>
      <p:sp>
        <p:nvSpPr>
          <p:cNvPr id="6" name="Footer Placeholder 5"/>
          <p:cNvSpPr>
            <a:spLocks noGrp="1"/>
          </p:cNvSpPr>
          <p:nvPr>
            <p:ph type="ftr" sz="quarter" idx="11"/>
          </p:nvPr>
        </p:nvSpPr>
        <p:spPr/>
        <p:txBody>
          <a:bodyPr/>
          <a:lstStyle/>
          <a:p>
            <a:endParaRPr lang="en-GB"/>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4079482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FA9CF726-704B-4D8F-84E3-4FFF33813D69}" type="datetime1">
              <a:rPr lang="en-GB" smtClean="0"/>
              <a:t>22/12/2021</a:t>
            </a:fld>
            <a:endParaRPr lang="en-GB"/>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57C82220-C36A-454C-98C7-D111463D3312}" type="slidenum">
              <a:rPr lang="en-GB" smtClean="0"/>
              <a:t>‹#›</a:t>
            </a:fld>
            <a:endParaRPr lang="en-GB"/>
          </a:p>
        </p:txBody>
      </p:sp>
    </p:spTree>
    <p:extLst>
      <p:ext uri="{BB962C8B-B14F-4D97-AF65-F5344CB8AC3E}">
        <p14:creationId xmlns:p14="http://schemas.microsoft.com/office/powerpoint/2010/main" val="241407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B16AB815-B1CE-4E62-9BD4-7A9BF576F83F}" type="datetime1">
              <a:rPr lang="en-GB" smtClean="0"/>
              <a:t>22/12/2021</a:t>
            </a:fld>
            <a:endParaRPr lang="en-GB"/>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GB"/>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57C82220-C36A-454C-98C7-D111463D3312}" type="slidenum">
              <a:rPr lang="en-GB" smtClean="0"/>
              <a:t>‹#›</a:t>
            </a:fld>
            <a:endParaRPr lang="en-GB"/>
          </a:p>
        </p:txBody>
      </p:sp>
    </p:spTree>
    <p:extLst>
      <p:ext uri="{BB962C8B-B14F-4D97-AF65-F5344CB8AC3E}">
        <p14:creationId xmlns:p14="http://schemas.microsoft.com/office/powerpoint/2010/main" val="9018886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7DB4ABD-088F-4988-B8C0-33BFA3CE7E96}"/>
              </a:ext>
            </a:extLst>
          </p:cNvPr>
          <p:cNvSpPr>
            <a:spLocks noGrp="1"/>
          </p:cNvSpPr>
          <p:nvPr>
            <p:ph type="ctrTitle"/>
          </p:nvPr>
        </p:nvSpPr>
        <p:spPr>
          <a:xfrm>
            <a:off x="1051560" y="1432223"/>
            <a:ext cx="7377545" cy="2857111"/>
          </a:xfrm>
        </p:spPr>
        <p:txBody>
          <a:bodyPr>
            <a:normAutofit/>
          </a:bodyPr>
          <a:lstStyle/>
          <a:p>
            <a:pPr algn="ctr" eaLnBrk="1" fontAlgn="auto" hangingPunct="1">
              <a:spcAft>
                <a:spcPts val="0"/>
              </a:spcAft>
              <a:defRPr/>
            </a:pPr>
            <a:r>
              <a:rPr lang="en-US" sz="4000" dirty="0"/>
              <a:t>INTRODUCTION</a:t>
            </a:r>
            <a:br>
              <a:rPr lang="en-US" sz="4000" dirty="0"/>
            </a:br>
            <a:br>
              <a:rPr lang="en-US" sz="4000" dirty="0"/>
            </a:br>
            <a:r>
              <a:rPr lang="en-US" sz="2800" dirty="0"/>
              <a:t>Dr. </a:t>
            </a:r>
            <a:r>
              <a:rPr lang="en-US" sz="2800" dirty="0" err="1"/>
              <a:t>Thahira</a:t>
            </a:r>
            <a:r>
              <a:rPr lang="en-US" sz="2800" dirty="0"/>
              <a:t> A. Jamal Mohamed </a:t>
            </a:r>
            <a:br>
              <a:rPr lang="en-US" sz="2800" dirty="0"/>
            </a:br>
            <a:r>
              <a:rPr lang="en-US" sz="2800" dirty="0"/>
              <a:t>Consultant </a:t>
            </a:r>
            <a:r>
              <a:rPr lang="en-US" sz="2800" dirty="0" err="1"/>
              <a:t>Paediatrician</a:t>
            </a:r>
            <a:r>
              <a:rPr lang="en-US" sz="2800" dirty="0"/>
              <a:t> </a:t>
            </a:r>
            <a:br>
              <a:rPr lang="en-US" sz="2800" dirty="0"/>
            </a:br>
            <a:r>
              <a:rPr lang="en-US" sz="2800" dirty="0"/>
              <a:t>(Infectious Disease)</a:t>
            </a:r>
            <a:br>
              <a:rPr lang="en-US" sz="2800" dirty="0"/>
            </a:br>
            <a:r>
              <a:rPr lang="en-US" sz="2800" dirty="0"/>
              <a:t>Hospital </a:t>
            </a:r>
            <a:r>
              <a:rPr lang="en-US" sz="2800" dirty="0" err="1"/>
              <a:t>Tunku</a:t>
            </a:r>
            <a:r>
              <a:rPr lang="en-US" sz="2800" dirty="0"/>
              <a:t> </a:t>
            </a:r>
            <a:r>
              <a:rPr lang="en-US" sz="2800" dirty="0" err="1"/>
              <a:t>Azizah</a:t>
            </a:r>
            <a:endParaRPr lang="en-US" sz="4000" dirty="0"/>
          </a:p>
        </p:txBody>
      </p:sp>
      <p:sp>
        <p:nvSpPr>
          <p:cNvPr id="7171" name="Subtitle 2">
            <a:extLst>
              <a:ext uri="{FF2B5EF4-FFF2-40B4-BE49-F238E27FC236}">
                <a16:creationId xmlns:a16="http://schemas.microsoft.com/office/drawing/2014/main" id="{844BB30E-B331-492B-B9B6-2D781EC318B3}"/>
              </a:ext>
            </a:extLst>
          </p:cNvPr>
          <p:cNvSpPr>
            <a:spLocks noGrp="1" noChangeArrowheads="1"/>
          </p:cNvSpPr>
          <p:nvPr>
            <p:ph type="subTitle" idx="1"/>
          </p:nvPr>
        </p:nvSpPr>
        <p:spPr>
          <a:xfrm>
            <a:off x="914400" y="4389438"/>
            <a:ext cx="8636000" cy="1511300"/>
          </a:xfrm>
        </p:spPr>
        <p:txBody>
          <a:bodyPr/>
          <a:lstStyle/>
          <a:p>
            <a:pPr eaLnBrk="1" hangingPunct="1">
              <a:lnSpc>
                <a:spcPct val="100000"/>
              </a:lnSpc>
              <a:spcBef>
                <a:spcPct val="0"/>
              </a:spcBef>
            </a:pPr>
            <a:r>
              <a:rPr lang="en-US" altLang="en-US" sz="2800">
                <a:solidFill>
                  <a:srgbClr val="660066"/>
                </a:solidFill>
                <a:latin typeface="Bahnschrift SemiBold SemiConden" panose="020B0502040204020203" pitchFamily="34" charset="0"/>
              </a:rPr>
              <a:t>TRAINING OF CORE TRAINERS </a:t>
            </a:r>
          </a:p>
          <a:p>
            <a:pPr eaLnBrk="1" hangingPunct="1">
              <a:lnSpc>
                <a:spcPct val="100000"/>
              </a:lnSpc>
              <a:spcBef>
                <a:spcPct val="0"/>
              </a:spcBef>
            </a:pPr>
            <a:r>
              <a:rPr lang="en-US" altLang="en-US" sz="2800">
                <a:solidFill>
                  <a:srgbClr val="660066"/>
                </a:solidFill>
                <a:latin typeface="Bahnschrift SemiBold SemiConden" panose="020B0502040204020203" pitchFamily="34" charset="0"/>
              </a:rPr>
              <a:t>CPG MANAGEMENT OF DENGUE IN CHILDREN </a:t>
            </a:r>
          </a:p>
          <a:p>
            <a:pPr eaLnBrk="1" hangingPunct="1">
              <a:lnSpc>
                <a:spcPct val="100000"/>
              </a:lnSpc>
              <a:spcBef>
                <a:spcPct val="0"/>
              </a:spcBef>
            </a:pPr>
            <a:r>
              <a:rPr lang="en-US" altLang="en-US" sz="2800">
                <a:solidFill>
                  <a:srgbClr val="660066"/>
                </a:solidFill>
                <a:latin typeface="Bahnschrift SemiBold SemiConden" panose="020B0502040204020203" pitchFamily="34" charset="0"/>
              </a:rPr>
              <a:t>(SECOND EDITION)</a:t>
            </a:r>
          </a:p>
        </p:txBody>
      </p:sp>
      <p:sp>
        <p:nvSpPr>
          <p:cNvPr id="6" name="Slide Number Placeholder 5">
            <a:extLst>
              <a:ext uri="{FF2B5EF4-FFF2-40B4-BE49-F238E27FC236}">
                <a16:creationId xmlns:a16="http://schemas.microsoft.com/office/drawing/2014/main" id="{48C69670-634C-4C28-B80E-943A49DFF300}"/>
              </a:ext>
            </a:extLst>
          </p:cNvPr>
          <p:cNvSpPr>
            <a:spLocks noGrp="1"/>
          </p:cNvSpPr>
          <p:nvPr>
            <p:ph type="sldNum" sz="quarter" idx="12"/>
          </p:nvPr>
        </p:nvSpPr>
        <p:spPr/>
        <p:txBody>
          <a:bodyPr/>
          <a:lstStyle/>
          <a:p>
            <a:pPr>
              <a:defRPr/>
            </a:pPr>
            <a:fld id="{4DB5068F-228D-4FEF-A349-B47B6A72C26A}" type="slidenum">
              <a:rPr lang="en-US"/>
              <a:pPr>
                <a:defRPr/>
              </a:pPr>
              <a:t>1</a:t>
            </a:fld>
            <a:endParaRPr lang="en-US"/>
          </a:p>
        </p:txBody>
      </p:sp>
      <p:pic>
        <p:nvPicPr>
          <p:cNvPr id="5" name="Picture 4">
            <a:extLst>
              <a:ext uri="{FF2B5EF4-FFF2-40B4-BE49-F238E27FC236}">
                <a16:creationId xmlns:a16="http://schemas.microsoft.com/office/drawing/2014/main" id="{67100E86-380E-4F3D-BB4E-7131BFB2223A}"/>
              </a:ext>
            </a:extLst>
          </p:cNvPr>
          <p:cNvPicPr>
            <a:picLocks noChangeAspect="1"/>
          </p:cNvPicPr>
          <p:nvPr/>
        </p:nvPicPr>
        <p:blipFill>
          <a:blip r:embed="rId2"/>
          <a:stretch>
            <a:fillRect/>
          </a:stretch>
        </p:blipFill>
        <p:spPr>
          <a:xfrm>
            <a:off x="8278813" y="669925"/>
            <a:ext cx="3543300" cy="54578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BCB4947-E758-4D0E-B99C-334D2CD4014B}"/>
              </a:ext>
            </a:extLst>
          </p:cNvPr>
          <p:cNvSpPr>
            <a:spLocks noGrp="1"/>
          </p:cNvSpPr>
          <p:nvPr>
            <p:ph type="sldNum" sz="quarter" idx="12"/>
          </p:nvPr>
        </p:nvSpPr>
        <p:spPr/>
        <p:txBody>
          <a:bodyPr/>
          <a:lstStyle/>
          <a:p>
            <a:fld id="{113808E0-5C2F-45A3-9DE2-A8639EEB0E03}" type="slidenum">
              <a:rPr lang="en-MY" smtClean="0"/>
              <a:t>10</a:t>
            </a:fld>
            <a:endParaRPr lang="en-MY"/>
          </a:p>
        </p:txBody>
      </p:sp>
      <p:pic>
        <p:nvPicPr>
          <p:cNvPr id="13" name="Picture 12">
            <a:extLst>
              <a:ext uri="{FF2B5EF4-FFF2-40B4-BE49-F238E27FC236}">
                <a16:creationId xmlns:a16="http://schemas.microsoft.com/office/drawing/2014/main" id="{1644320C-F5F7-43B4-A1E5-7AB730FE53F4}"/>
              </a:ext>
            </a:extLst>
          </p:cNvPr>
          <p:cNvPicPr>
            <a:picLocks noChangeAspect="1"/>
          </p:cNvPicPr>
          <p:nvPr/>
        </p:nvPicPr>
        <p:blipFill>
          <a:blip r:embed="rId3"/>
          <a:stretch>
            <a:fillRect/>
          </a:stretch>
        </p:blipFill>
        <p:spPr>
          <a:xfrm>
            <a:off x="520931" y="1727190"/>
            <a:ext cx="7469311" cy="5010469"/>
          </a:xfrm>
          <a:prstGeom prst="rect">
            <a:avLst/>
          </a:prstGeom>
          <a:ln>
            <a:noFill/>
          </a:ln>
          <a:effectLst>
            <a:outerShdw blurRad="190500" algn="tl" rotWithShape="0">
              <a:srgbClr val="000000">
                <a:alpha val="70000"/>
              </a:srgbClr>
            </a:outerShdw>
          </a:effectLst>
        </p:spPr>
      </p:pic>
      <p:sp>
        <p:nvSpPr>
          <p:cNvPr id="14" name="Rectangle 13">
            <a:extLst>
              <a:ext uri="{FF2B5EF4-FFF2-40B4-BE49-F238E27FC236}">
                <a16:creationId xmlns:a16="http://schemas.microsoft.com/office/drawing/2014/main" id="{207CDFBF-0D6E-4EFA-9E58-9F85B166F69F}"/>
              </a:ext>
            </a:extLst>
          </p:cNvPr>
          <p:cNvSpPr/>
          <p:nvPr/>
        </p:nvSpPr>
        <p:spPr>
          <a:xfrm>
            <a:off x="8096600" y="5786154"/>
            <a:ext cx="3557844" cy="843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Adapted</a:t>
            </a:r>
            <a:r>
              <a:rPr lang="en-US" sz="1200" dirty="0">
                <a:solidFill>
                  <a:schemeClr val="tx1"/>
                </a:solidFill>
                <a:latin typeface="Arial" panose="020B0604020202020204" pitchFamily="34" charset="0"/>
                <a:cs typeface="Arial" panose="020B0604020202020204" pitchFamily="34" charset="0"/>
              </a:rPr>
              <a:t>: World Health Organization. Dengue Guidelines for Diagnosis, Treatment, Prevention and Control. Geneva: WHO; 2009</a:t>
            </a:r>
          </a:p>
        </p:txBody>
      </p:sp>
      <p:sp>
        <p:nvSpPr>
          <p:cNvPr id="8" name="Title 3">
            <a:extLst>
              <a:ext uri="{FF2B5EF4-FFF2-40B4-BE49-F238E27FC236}">
                <a16:creationId xmlns:a16="http://schemas.microsoft.com/office/drawing/2014/main" id="{60F94814-3698-49F6-A957-D96E58D0F8E3}"/>
              </a:ext>
            </a:extLst>
          </p:cNvPr>
          <p:cNvSpPr txBox="1">
            <a:spLocks/>
          </p:cNvSpPr>
          <p:nvPr/>
        </p:nvSpPr>
        <p:spPr>
          <a:xfrm>
            <a:off x="1446415" y="301757"/>
            <a:ext cx="10241279" cy="1306692"/>
          </a:xfrm>
          <a:prstGeom prst="rect">
            <a:avLst/>
          </a:prstGeom>
          <a:ln w="50800">
            <a:solidFill>
              <a:srgbClr val="660066"/>
            </a:solidFill>
          </a:ln>
        </p:spPr>
        <p:txBody>
          <a:bodyPr anchor="ctr">
            <a:normAutofit fontScale="85000" lnSpcReduction="20000"/>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fontAlgn="auto">
              <a:lnSpc>
                <a:spcPct val="110000"/>
              </a:lnSpc>
              <a:spcAft>
                <a:spcPts val="0"/>
              </a:spcAft>
              <a:defRPr/>
            </a:pPr>
            <a:r>
              <a:rPr lang="en-US" dirty="0"/>
              <a:t>Differential Diagnosis of </a:t>
            </a:r>
          </a:p>
          <a:p>
            <a:pPr algn="ctr" fontAlgn="auto">
              <a:lnSpc>
                <a:spcPct val="110000"/>
              </a:lnSpc>
              <a:spcAft>
                <a:spcPts val="0"/>
              </a:spcAft>
              <a:defRPr/>
            </a:pPr>
            <a:r>
              <a:rPr lang="en-US" dirty="0"/>
              <a:t>Dengue in Children</a:t>
            </a:r>
          </a:p>
        </p:txBody>
      </p:sp>
      <p:pic>
        <p:nvPicPr>
          <p:cNvPr id="9" name="Picture 8">
            <a:extLst>
              <a:ext uri="{FF2B5EF4-FFF2-40B4-BE49-F238E27FC236}">
                <a16:creationId xmlns:a16="http://schemas.microsoft.com/office/drawing/2014/main" id="{80AC357C-435E-4435-8B29-6934A95D4553}"/>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67719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1520" y="2044930"/>
            <a:ext cx="10740044" cy="4328437"/>
          </a:xfrm>
        </p:spPr>
        <p:txBody>
          <a:bodyPr>
            <a:normAutofit fontScale="77500" lnSpcReduction="20000"/>
          </a:bodyPr>
          <a:lstStyle/>
          <a:p>
            <a:pPr marL="365125" indent="-365125" algn="just">
              <a:lnSpc>
                <a:spcPct val="120000"/>
              </a:lnSpc>
              <a:spcBef>
                <a:spcPts val="0"/>
              </a:spcBef>
              <a:buFont typeface="Arial" panose="020B0604020202020204" pitchFamily="34" charset="0"/>
              <a:buChar char="•"/>
            </a:pPr>
            <a:r>
              <a:rPr lang="en-MY" sz="3300" dirty="0">
                <a:latin typeface="Arial" panose="020B0604020202020204" pitchFamily="34" charset="0"/>
                <a:cs typeface="Arial" panose="020B0604020202020204" pitchFamily="34" charset="0"/>
              </a:rPr>
              <a:t>Infection with any of the four DENV can result in asymptomatic infection to severe, potentially life-threatening disease. </a:t>
            </a:r>
          </a:p>
          <a:p>
            <a:pPr marL="365125" indent="-365125" algn="just">
              <a:lnSpc>
                <a:spcPct val="120000"/>
              </a:lnSpc>
              <a:spcBef>
                <a:spcPts val="0"/>
              </a:spcBef>
              <a:buNone/>
            </a:pPr>
            <a:endParaRPr lang="en-MY" sz="3300" dirty="0">
              <a:latin typeface="Arial" panose="020B0604020202020204" pitchFamily="34" charset="0"/>
              <a:cs typeface="Arial" panose="020B0604020202020204" pitchFamily="34" charset="0"/>
            </a:endParaRPr>
          </a:p>
          <a:p>
            <a:pPr marL="365125" indent="-365125" algn="just">
              <a:lnSpc>
                <a:spcPct val="120000"/>
              </a:lnSpc>
              <a:spcBef>
                <a:spcPts val="0"/>
              </a:spcBef>
              <a:buFont typeface="Arial" panose="020B0604020202020204" pitchFamily="34" charset="0"/>
              <a:buChar char="•"/>
            </a:pPr>
            <a:r>
              <a:rPr lang="en-US" sz="3300" dirty="0">
                <a:latin typeface="Arial" panose="020B0604020202020204" pitchFamily="34" charset="0"/>
                <a:cs typeface="Arial" panose="020B0604020202020204" pitchFamily="34" charset="0"/>
              </a:rPr>
              <a:t>Infection with one DENV serotype confers protection to infection with that serotype only.</a:t>
            </a:r>
          </a:p>
          <a:p>
            <a:pPr marL="714375" lvl="1" indent="-349250" algn="just">
              <a:lnSpc>
                <a:spcPct val="120000"/>
              </a:lnSpc>
              <a:spcBef>
                <a:spcPts val="0"/>
              </a:spcBef>
              <a:spcAft>
                <a:spcPts val="0"/>
              </a:spcAft>
              <a:buFont typeface="Courier New" panose="02070309020205020404" pitchFamily="49" charset="0"/>
              <a:buChar char="o"/>
            </a:pPr>
            <a:r>
              <a:rPr lang="en-US" sz="2800" dirty="0">
                <a:latin typeface="Arial" panose="020B0604020202020204" pitchFamily="34" charset="0"/>
                <a:cs typeface="Arial" panose="020B0604020202020204" pitchFamily="34" charset="0"/>
              </a:rPr>
              <a:t>Thus, individuals are susceptible to secondary infections with other serotypes. They are at greater risk of severe dengue.</a:t>
            </a:r>
          </a:p>
          <a:p>
            <a:pPr marL="365125" lvl="1" indent="0" algn="just">
              <a:lnSpc>
                <a:spcPct val="120000"/>
              </a:lnSpc>
              <a:spcBef>
                <a:spcPts val="0"/>
              </a:spcBef>
              <a:spcAft>
                <a:spcPts val="0"/>
              </a:spcAft>
              <a:buNone/>
            </a:pPr>
            <a:endParaRPr lang="en-US" sz="2800" dirty="0">
              <a:latin typeface="Arial" panose="020B0604020202020204" pitchFamily="34" charset="0"/>
              <a:cs typeface="Arial" panose="020B0604020202020204" pitchFamily="34" charset="0"/>
            </a:endParaRPr>
          </a:p>
          <a:p>
            <a:pPr marL="365125" indent="-365125" algn="just">
              <a:lnSpc>
                <a:spcPct val="120000"/>
              </a:lnSpc>
              <a:spcBef>
                <a:spcPts val="0"/>
              </a:spcBef>
              <a:buFont typeface="Arial" panose="020B0604020202020204" pitchFamily="34" charset="0"/>
              <a:buChar char="•"/>
            </a:pPr>
            <a:r>
              <a:rPr lang="en-US" sz="3400" dirty="0">
                <a:latin typeface="Arial" panose="020B0604020202020204" pitchFamily="34" charset="0"/>
                <a:cs typeface="Arial" panose="020B0604020202020204" pitchFamily="34" charset="0"/>
              </a:rPr>
              <a:t>Therefore, children &amp; adults living in dengue endemic area like Malaysia where all serotypes co-circulate are at risk for primary/secondary infections with any DENV.</a:t>
            </a:r>
            <a:endParaRPr lang="en-MY" sz="3400" dirty="0">
              <a:latin typeface="Arial" panose="020B0604020202020204" pitchFamily="34" charset="0"/>
              <a:cs typeface="Arial" panose="020B0604020202020204" pitchFamily="34" charset="0"/>
            </a:endParaRPr>
          </a:p>
          <a:p>
            <a:pPr algn="just">
              <a:lnSpc>
                <a:spcPct val="120000"/>
              </a:lnSpc>
              <a:spcBef>
                <a:spcPts val="0"/>
              </a:spcBef>
              <a:buFont typeface="Arial" panose="020B0604020202020204" pitchFamily="34" charset="0"/>
              <a:buChar char="•"/>
            </a:pPr>
            <a:endParaRPr lang="en-MY" sz="3000" dirty="0">
              <a:latin typeface="Arial" panose="020B0604020202020204" pitchFamily="34" charset="0"/>
              <a:cs typeface="Arial" panose="020B0604020202020204" pitchFamily="34" charset="0"/>
            </a:endParaRPr>
          </a:p>
          <a:p>
            <a:pPr algn="just">
              <a:lnSpc>
                <a:spcPct val="120000"/>
              </a:lnSpc>
              <a:spcBef>
                <a:spcPts val="0"/>
              </a:spcBef>
              <a:buFont typeface="Arial" panose="020B0604020202020204" pitchFamily="34" charset="0"/>
              <a:buChar char="•"/>
            </a:pPr>
            <a:endParaRPr lang="en-MY" sz="3000" dirty="0">
              <a:latin typeface="Arial" panose="020B0604020202020204" pitchFamily="34" charset="0"/>
              <a:cs typeface="Arial" panose="020B0604020202020204" pitchFamily="34" charset="0"/>
            </a:endParaRPr>
          </a:p>
          <a:p>
            <a:pPr marL="742950" lvl="1" indent="-285750" algn="just">
              <a:lnSpc>
                <a:spcPct val="120000"/>
              </a:lnSpc>
              <a:spcBef>
                <a:spcPts val="0"/>
              </a:spcBef>
              <a:spcAft>
                <a:spcPts val="0"/>
              </a:spcAft>
              <a:buFont typeface="Arial" panose="020B0604020202020204" pitchFamily="34" charset="0"/>
              <a:buChar char="•"/>
            </a:pPr>
            <a:endParaRPr lang="en-MY" dirty="0">
              <a:latin typeface="Arial" panose="020B0604020202020204" pitchFamily="34" charset="0"/>
              <a:cs typeface="Arial" panose="020B0604020202020204" pitchFamily="34" charset="0"/>
            </a:endParaRPr>
          </a:p>
          <a:p>
            <a:pPr algn="just">
              <a:lnSpc>
                <a:spcPct val="120000"/>
              </a:lnSpc>
              <a:spcBef>
                <a:spcPts val="0"/>
              </a:spcBef>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sp>
        <p:nvSpPr>
          <p:cNvPr id="8" name="Slide Number Placeholder 7">
            <a:extLst>
              <a:ext uri="{FF2B5EF4-FFF2-40B4-BE49-F238E27FC236}">
                <a16:creationId xmlns:a16="http://schemas.microsoft.com/office/drawing/2014/main" id="{35D5545B-3A59-4BC2-8DD9-97332D56069B}"/>
              </a:ext>
            </a:extLst>
          </p:cNvPr>
          <p:cNvSpPr>
            <a:spLocks noGrp="1"/>
          </p:cNvSpPr>
          <p:nvPr>
            <p:ph type="sldNum" sz="quarter" idx="12"/>
          </p:nvPr>
        </p:nvSpPr>
        <p:spPr/>
        <p:txBody>
          <a:bodyPr/>
          <a:lstStyle/>
          <a:p>
            <a:fld id="{57C82220-C36A-454C-98C7-D111463D3312}" type="slidenum">
              <a:rPr lang="en-GB" smtClean="0"/>
              <a:t>11</a:t>
            </a:fld>
            <a:endParaRPr lang="en-GB"/>
          </a:p>
        </p:txBody>
      </p:sp>
      <p:sp>
        <p:nvSpPr>
          <p:cNvPr id="6" name="Title 3">
            <a:extLst>
              <a:ext uri="{FF2B5EF4-FFF2-40B4-BE49-F238E27FC236}">
                <a16:creationId xmlns:a16="http://schemas.microsoft.com/office/drawing/2014/main" id="{7E8E9B4A-CBAD-43AD-A62B-67BAFA89CCC0}"/>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US" dirty="0"/>
              <a:t>Immunity in Dengue</a:t>
            </a:r>
          </a:p>
        </p:txBody>
      </p:sp>
      <p:pic>
        <p:nvPicPr>
          <p:cNvPr id="7" name="Picture 6">
            <a:extLst>
              <a:ext uri="{FF2B5EF4-FFF2-40B4-BE49-F238E27FC236}">
                <a16:creationId xmlns:a16="http://schemas.microsoft.com/office/drawing/2014/main" id="{EBDD0B7F-8EB2-4DFE-8877-D701E0B5A576}"/>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98990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7128" y="1840439"/>
            <a:ext cx="7691767" cy="2203704"/>
          </a:xfrm>
        </p:spPr>
        <p:txBody>
          <a:bodyPr/>
          <a:lstStyle/>
          <a:p>
            <a:pPr algn="ctr"/>
            <a:r>
              <a:rPr lang="en-MY" dirty="0"/>
              <a:t>Pathophysiology of Dengue</a:t>
            </a:r>
            <a:endParaRPr lang="en-GB" dirty="0"/>
          </a:p>
        </p:txBody>
      </p:sp>
      <p:pic>
        <p:nvPicPr>
          <p:cNvPr id="6" name="Picture 5">
            <a:extLst>
              <a:ext uri="{FF2B5EF4-FFF2-40B4-BE49-F238E27FC236}">
                <a16:creationId xmlns:a16="http://schemas.microsoft.com/office/drawing/2014/main" id="{CEBACF1E-13BA-4186-BE79-952A2FC1B1BC}"/>
              </a:ext>
            </a:extLst>
          </p:cNvPr>
          <p:cNvPicPr>
            <a:picLocks noChangeAspect="1"/>
          </p:cNvPicPr>
          <p:nvPr/>
        </p:nvPicPr>
        <p:blipFill>
          <a:blip r:embed="rId2"/>
          <a:stretch>
            <a:fillRect/>
          </a:stretch>
        </p:blipFill>
        <p:spPr>
          <a:xfrm rot="1265523">
            <a:off x="9256396" y="3437759"/>
            <a:ext cx="1823033" cy="2809655"/>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
        <p:nvSpPr>
          <p:cNvPr id="7" name="Slide Number Placeholder 6">
            <a:extLst>
              <a:ext uri="{FF2B5EF4-FFF2-40B4-BE49-F238E27FC236}">
                <a16:creationId xmlns:a16="http://schemas.microsoft.com/office/drawing/2014/main" id="{B634BE7C-9804-4DE6-BC2D-702609C0CDE6}"/>
              </a:ext>
            </a:extLst>
          </p:cNvPr>
          <p:cNvSpPr>
            <a:spLocks noGrp="1"/>
          </p:cNvSpPr>
          <p:nvPr>
            <p:ph type="sldNum" sz="quarter" idx="12"/>
          </p:nvPr>
        </p:nvSpPr>
        <p:spPr/>
        <p:txBody>
          <a:bodyPr/>
          <a:lstStyle/>
          <a:p>
            <a:fld id="{57C82220-C36A-454C-98C7-D111463D3312}" type="slidenum">
              <a:rPr lang="en-GB" smtClean="0"/>
              <a:t>12</a:t>
            </a:fld>
            <a:endParaRPr lang="en-GB"/>
          </a:p>
        </p:txBody>
      </p:sp>
    </p:spTree>
    <p:extLst>
      <p:ext uri="{BB962C8B-B14F-4D97-AF65-F5344CB8AC3E}">
        <p14:creationId xmlns:p14="http://schemas.microsoft.com/office/powerpoint/2010/main" val="3846110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895" y="2091632"/>
            <a:ext cx="10740043" cy="3671925"/>
          </a:xfrm>
        </p:spPr>
        <p:txBody>
          <a:bodyPr>
            <a:normAutofit/>
          </a:bodyPr>
          <a:lstStyle/>
          <a:p>
            <a:pPr marL="365125" indent="-365125" algn="just">
              <a:lnSpc>
                <a:spcPct val="100000"/>
              </a:lnSpc>
              <a:spcBef>
                <a:spcPts val="0"/>
              </a:spcBef>
              <a:buFont typeface="Arial" panose="020B0604020202020204" pitchFamily="34" charset="0"/>
              <a:buChar char="•"/>
            </a:pPr>
            <a:r>
              <a:rPr lang="en-MY" sz="2400" dirty="0">
                <a:latin typeface="Arial" panose="020B0604020202020204" pitchFamily="34" charset="0"/>
                <a:cs typeface="Arial" panose="020B0604020202020204" pitchFamily="34" charset="0"/>
              </a:rPr>
              <a:t>Dengue in children has a wide spectrum of clinical presentation ranging from non-severe to life-threatening.</a:t>
            </a:r>
          </a:p>
          <a:p>
            <a:pPr marL="0" indent="0" algn="just">
              <a:lnSpc>
                <a:spcPct val="100000"/>
              </a:lnSpc>
              <a:spcBef>
                <a:spcPts val="0"/>
              </a:spcBef>
              <a:buNone/>
            </a:pPr>
            <a:endParaRPr lang="en-MY"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MY" sz="2400" dirty="0">
                <a:latin typeface="Arial" panose="020B0604020202020204" pitchFamily="34" charset="0"/>
                <a:cs typeface="Arial" panose="020B0604020202020204" pitchFamily="34" charset="0"/>
              </a:rPr>
              <a:t>After the incubation period, the illness often begins abruptly with fever &amp; will follow 3 phases:</a:t>
            </a:r>
          </a:p>
          <a:p>
            <a:pPr marL="714375"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Febrile</a:t>
            </a:r>
          </a:p>
          <a:p>
            <a:pPr marL="714375"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Critical</a:t>
            </a:r>
          </a:p>
          <a:p>
            <a:pPr marL="714375"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Recovery</a:t>
            </a:r>
          </a:p>
          <a:p>
            <a:pPr algn="just">
              <a:lnSpc>
                <a:spcPct val="100000"/>
              </a:lnSpc>
              <a:spcBef>
                <a:spcPts val="0"/>
              </a:spcBef>
            </a:pPr>
            <a:endParaRPr lang="en-MY" sz="2400"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en-MY" sz="2400"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en-MY" sz="2400" dirty="0">
              <a:latin typeface="Arial" panose="020B0604020202020204" pitchFamily="34" charset="0"/>
              <a:cs typeface="Arial" panose="020B0604020202020204" pitchFamily="34" charset="0"/>
            </a:endParaRPr>
          </a:p>
          <a:p>
            <a:pPr algn="just">
              <a:lnSpc>
                <a:spcPct val="100000"/>
              </a:lnSpc>
              <a:spcBef>
                <a:spcPts val="0"/>
              </a:spcBef>
            </a:pPr>
            <a:endParaRPr lang="en-GB" sz="2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4937760" y="3959715"/>
            <a:ext cx="5861562" cy="2104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Slide Number Placeholder 11">
            <a:extLst>
              <a:ext uri="{FF2B5EF4-FFF2-40B4-BE49-F238E27FC236}">
                <a16:creationId xmlns:a16="http://schemas.microsoft.com/office/drawing/2014/main" id="{F7FA9B5B-9F43-41DC-9658-B2E9AD74E809}"/>
              </a:ext>
            </a:extLst>
          </p:cNvPr>
          <p:cNvSpPr>
            <a:spLocks noGrp="1"/>
          </p:cNvSpPr>
          <p:nvPr>
            <p:ph type="sldNum" sz="quarter" idx="12"/>
          </p:nvPr>
        </p:nvSpPr>
        <p:spPr/>
        <p:txBody>
          <a:bodyPr/>
          <a:lstStyle/>
          <a:p>
            <a:fld id="{57C82220-C36A-454C-98C7-D111463D3312}" type="slidenum">
              <a:rPr lang="en-GB" smtClean="0"/>
              <a:t>13</a:t>
            </a:fld>
            <a:endParaRPr lang="en-GB"/>
          </a:p>
        </p:txBody>
      </p:sp>
      <p:sp>
        <p:nvSpPr>
          <p:cNvPr id="8" name="Title 3">
            <a:extLst>
              <a:ext uri="{FF2B5EF4-FFF2-40B4-BE49-F238E27FC236}">
                <a16:creationId xmlns:a16="http://schemas.microsoft.com/office/drawing/2014/main" id="{CABA4B2D-9D92-4C0E-9774-27BFBDD9E825}"/>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Clinical Course of Dengue</a:t>
            </a:r>
            <a:endParaRPr lang="en-US" dirty="0"/>
          </a:p>
        </p:txBody>
      </p:sp>
      <p:pic>
        <p:nvPicPr>
          <p:cNvPr id="9" name="Picture 8">
            <a:extLst>
              <a:ext uri="{FF2B5EF4-FFF2-40B4-BE49-F238E27FC236}">
                <a16:creationId xmlns:a16="http://schemas.microsoft.com/office/drawing/2014/main" id="{F0B01203-1978-447F-9888-B355B8802890}"/>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0993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DBD060C-00B0-49B2-9975-3440E19D0BDE}"/>
              </a:ext>
            </a:extLst>
          </p:cNvPr>
          <p:cNvPicPr>
            <a:picLocks noChangeAspect="1"/>
          </p:cNvPicPr>
          <p:nvPr/>
        </p:nvPicPr>
        <p:blipFill>
          <a:blip r:embed="rId3"/>
          <a:stretch>
            <a:fillRect/>
          </a:stretch>
        </p:blipFill>
        <p:spPr>
          <a:xfrm>
            <a:off x="5397985" y="231566"/>
            <a:ext cx="6422717" cy="6141802"/>
          </a:xfrm>
          <a:prstGeom prst="rect">
            <a:avLst/>
          </a:prstGeom>
          <a:ln>
            <a:noFill/>
          </a:ln>
          <a:effectLst>
            <a:outerShdw blurRad="190500" algn="tl" rotWithShape="0">
              <a:srgbClr val="000000">
                <a:alpha val="70000"/>
              </a:srgbClr>
            </a:outerShdw>
          </a:effectLst>
        </p:spPr>
      </p:pic>
      <p:sp>
        <p:nvSpPr>
          <p:cNvPr id="14" name="Slide Number Placeholder 13">
            <a:extLst>
              <a:ext uri="{FF2B5EF4-FFF2-40B4-BE49-F238E27FC236}">
                <a16:creationId xmlns:a16="http://schemas.microsoft.com/office/drawing/2014/main" id="{72C3EF34-750D-4A8B-A90E-35F2816DD3E2}"/>
              </a:ext>
            </a:extLst>
          </p:cNvPr>
          <p:cNvSpPr>
            <a:spLocks noGrp="1"/>
          </p:cNvSpPr>
          <p:nvPr>
            <p:ph type="sldNum" sz="quarter" idx="12"/>
          </p:nvPr>
        </p:nvSpPr>
        <p:spPr/>
        <p:txBody>
          <a:bodyPr/>
          <a:lstStyle/>
          <a:p>
            <a:fld id="{57C82220-C36A-454C-98C7-D111463D3312}" type="slidenum">
              <a:rPr lang="en-GB" smtClean="0"/>
              <a:t>14</a:t>
            </a:fld>
            <a:endParaRPr lang="en-GB"/>
          </a:p>
        </p:txBody>
      </p:sp>
      <p:sp>
        <p:nvSpPr>
          <p:cNvPr id="15" name="Rectangle 14">
            <a:extLst>
              <a:ext uri="{FF2B5EF4-FFF2-40B4-BE49-F238E27FC236}">
                <a16:creationId xmlns:a16="http://schemas.microsoft.com/office/drawing/2014/main" id="{C2FB11BA-AB0A-4445-B1B6-FEE49D596F54}"/>
              </a:ext>
            </a:extLst>
          </p:cNvPr>
          <p:cNvSpPr/>
          <p:nvPr/>
        </p:nvSpPr>
        <p:spPr>
          <a:xfrm>
            <a:off x="662491" y="5695470"/>
            <a:ext cx="4441523" cy="638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Adapted: </a:t>
            </a:r>
            <a:r>
              <a:rPr lang="en-US" sz="1200" dirty="0">
                <a:solidFill>
                  <a:schemeClr val="tx1"/>
                </a:solidFill>
                <a:latin typeface="Arial" panose="020B0604020202020204" pitchFamily="34" charset="0"/>
                <a:cs typeface="Arial" panose="020B0604020202020204" pitchFamily="34" charset="0"/>
              </a:rPr>
              <a:t>World Health Organization. Handbook for Clinical Management of Dengue. Geneva: WHO; 2012</a:t>
            </a:r>
          </a:p>
        </p:txBody>
      </p:sp>
      <p:sp>
        <p:nvSpPr>
          <p:cNvPr id="7" name="Title 3">
            <a:extLst>
              <a:ext uri="{FF2B5EF4-FFF2-40B4-BE49-F238E27FC236}">
                <a16:creationId xmlns:a16="http://schemas.microsoft.com/office/drawing/2014/main" id="{8685DFF3-A434-43A4-9358-2FF9E461684C}"/>
              </a:ext>
            </a:extLst>
          </p:cNvPr>
          <p:cNvSpPr txBox="1">
            <a:spLocks/>
          </p:cNvSpPr>
          <p:nvPr/>
        </p:nvSpPr>
        <p:spPr>
          <a:xfrm>
            <a:off x="1446416" y="301757"/>
            <a:ext cx="3821064" cy="1306692"/>
          </a:xfrm>
          <a:prstGeom prst="rect">
            <a:avLst/>
          </a:prstGeom>
          <a:ln w="50800">
            <a:solidFill>
              <a:srgbClr val="660066"/>
            </a:solidFill>
          </a:ln>
        </p:spPr>
        <p:txBody>
          <a:bodyPr anchor="ctr">
            <a:normAutofit fontScale="92500" lnSpcReduction="10000"/>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Phases of Dengue</a:t>
            </a:r>
            <a:endParaRPr lang="en-US" dirty="0"/>
          </a:p>
        </p:txBody>
      </p:sp>
      <p:pic>
        <p:nvPicPr>
          <p:cNvPr id="8" name="Picture 7">
            <a:extLst>
              <a:ext uri="{FF2B5EF4-FFF2-40B4-BE49-F238E27FC236}">
                <a16:creationId xmlns:a16="http://schemas.microsoft.com/office/drawing/2014/main" id="{72150DCB-3523-478F-926B-C05CE24A2CEB}"/>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39128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8270" y="2026278"/>
            <a:ext cx="10781330" cy="4125140"/>
          </a:xfrm>
        </p:spPr>
        <p:txBody>
          <a:bodyPr>
            <a:normAutofit fontScale="92500" lnSpcReduction="10000"/>
          </a:bodyPr>
          <a:lstStyle/>
          <a:p>
            <a:pPr marL="365125" indent="-365125" algn="just">
              <a:lnSpc>
                <a:spcPct val="100000"/>
              </a:lnSpc>
              <a:spcBef>
                <a:spcPts val="0"/>
              </a:spcBef>
              <a:buFont typeface="Arial" panose="020B0604020202020204" pitchFamily="34" charset="0"/>
              <a:buChar char="•"/>
            </a:pPr>
            <a:r>
              <a:rPr lang="en-MY" sz="2800" dirty="0">
                <a:latin typeface="Arial" panose="020B0604020202020204" pitchFamily="34" charset="0"/>
                <a:cs typeface="Arial" panose="020B0604020202020204" pitchFamily="34" charset="0"/>
              </a:rPr>
              <a:t>This phase usually lasts 2 - 7 days. Common features include:</a:t>
            </a:r>
            <a:endParaRPr lang="en-GB" sz="2800" dirty="0">
              <a:latin typeface="Arial" panose="020B0604020202020204" pitchFamily="34" charset="0"/>
              <a:cs typeface="Arial" panose="020B0604020202020204" pitchFamily="34" charset="0"/>
            </a:endParaRPr>
          </a:p>
          <a:p>
            <a:pPr marL="714375" lvl="0"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abrupt high-grade fever</a:t>
            </a:r>
            <a:endParaRPr lang="en-GB" sz="2400" dirty="0">
              <a:latin typeface="Arial" panose="020B0604020202020204" pitchFamily="34" charset="0"/>
              <a:cs typeface="Arial" panose="020B0604020202020204" pitchFamily="34" charset="0"/>
            </a:endParaRPr>
          </a:p>
          <a:p>
            <a:pPr marL="714375" lvl="0"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facial flushing, skin erythema, generalised body ache, myalgia, arthralgia, retro-orbital pain, photophobia, rubelliform exanthema &amp; headache</a:t>
            </a:r>
          </a:p>
          <a:p>
            <a:pPr marL="714375" lvl="0" indent="-349250" algn="just">
              <a:lnSpc>
                <a:spcPct val="100000"/>
              </a:lnSpc>
              <a:spcBef>
                <a:spcPts val="0"/>
              </a:spcBef>
              <a:buFont typeface="Courier New" panose="02070309020205020404" pitchFamily="49" charset="0"/>
              <a:buChar char="o"/>
            </a:pPr>
            <a:r>
              <a:rPr lang="en-MY" sz="2400" dirty="0">
                <a:latin typeface="Arial" panose="020B0604020202020204" pitchFamily="34" charset="0"/>
                <a:cs typeface="Arial" panose="020B0604020202020204" pitchFamily="34" charset="0"/>
              </a:rPr>
              <a:t>anorexia, nausea &amp; vomiting</a:t>
            </a:r>
          </a:p>
          <a:p>
            <a:pPr marL="365125" lvl="0" indent="0" algn="just">
              <a:lnSpc>
                <a:spcPct val="100000"/>
              </a:lnSpc>
              <a:spcBef>
                <a:spcPts val="0"/>
              </a:spcBef>
              <a:buNone/>
            </a:pPr>
            <a:endParaRPr lang="en-MY"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MY" sz="2800" dirty="0">
                <a:latin typeface="Arial" panose="020B0604020202020204" pitchFamily="34" charset="0"/>
                <a:cs typeface="Arial" panose="020B0604020202020204" pitchFamily="34" charset="0"/>
              </a:rPr>
              <a:t>Full blood count (FBC): gradual drop in white cell counts (leukopenia), mild to moderate thrombocytopaenia</a:t>
            </a:r>
          </a:p>
          <a:p>
            <a:pPr marL="365125" indent="-365125" algn="just">
              <a:lnSpc>
                <a:spcPct val="100000"/>
              </a:lnSpc>
              <a:spcBef>
                <a:spcPts val="0"/>
              </a:spcBef>
              <a:buFont typeface="Arial" panose="020B0604020202020204" pitchFamily="34" charset="0"/>
              <a:buChar char="•"/>
            </a:pPr>
            <a:endParaRPr lang="en-MY"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MY" sz="2800" dirty="0">
                <a:latin typeface="Arial" panose="020B0604020202020204" pitchFamily="34" charset="0"/>
                <a:cs typeface="Arial" panose="020B0604020202020204" pitchFamily="34" charset="0"/>
              </a:rPr>
              <a:t>Haematological manifestations are mild e.g. petechiae, mucosal membrane bleeding (nose, gum), easy bruising or bleeding at venepuncture sites.</a:t>
            </a:r>
            <a:r>
              <a:rPr lang="en-MY" sz="2800" baseline="30000" dirty="0">
                <a:latin typeface="Arial" panose="020B0604020202020204" pitchFamily="34" charset="0"/>
                <a:cs typeface="Arial" panose="020B0604020202020204" pitchFamily="34" charset="0"/>
              </a:rPr>
              <a:t>10</a:t>
            </a:r>
            <a:endParaRPr lang="en-MY" dirty="0"/>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15</a:t>
            </a:fld>
            <a:endParaRPr lang="en-GB"/>
          </a:p>
        </p:txBody>
      </p:sp>
      <p:sp>
        <p:nvSpPr>
          <p:cNvPr id="8" name="Title 3">
            <a:extLst>
              <a:ext uri="{FF2B5EF4-FFF2-40B4-BE49-F238E27FC236}">
                <a16:creationId xmlns:a16="http://schemas.microsoft.com/office/drawing/2014/main" id="{7A7F1CB1-9A08-4D38-805C-A5EE323BB78F}"/>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MY" dirty="0"/>
              <a:t>Febrile Phase</a:t>
            </a:r>
            <a:endParaRPr lang="en-US" dirty="0"/>
          </a:p>
        </p:txBody>
      </p:sp>
      <p:pic>
        <p:nvPicPr>
          <p:cNvPr id="9" name="Picture 8">
            <a:extLst>
              <a:ext uri="{FF2B5EF4-FFF2-40B4-BE49-F238E27FC236}">
                <a16:creationId xmlns:a16="http://schemas.microsoft.com/office/drawing/2014/main" id="{24C1073B-D9FB-42A3-93C0-6FCAB6B57276}"/>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10587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644" y="2111432"/>
            <a:ext cx="10797955" cy="4039985"/>
          </a:xfrm>
        </p:spPr>
        <p:txBody>
          <a:bodyPr>
            <a:normAutofit/>
          </a:bodyPr>
          <a:lstStyle/>
          <a:p>
            <a:pPr marL="365125" indent="-365125" algn="just">
              <a:lnSpc>
                <a:spcPct val="100000"/>
              </a:lnSpc>
              <a:spcBef>
                <a:spcPts val="0"/>
              </a:spcBef>
              <a:buFont typeface="Arial" panose="020B0604020202020204" pitchFamily="34" charset="0"/>
              <a:buChar char="•"/>
            </a:pPr>
            <a:r>
              <a:rPr lang="en-MY" sz="3200" dirty="0">
                <a:latin typeface="Arial" panose="020B0604020202020204" pitchFamily="34" charset="0"/>
                <a:cs typeface="Arial" panose="020B0604020202020204" pitchFamily="34" charset="0"/>
              </a:rPr>
              <a:t>High grade fever:</a:t>
            </a:r>
          </a:p>
          <a:p>
            <a:pPr marL="714375" indent="-349250" algn="just">
              <a:lnSpc>
                <a:spcPct val="100000"/>
              </a:lnSpc>
              <a:spcBef>
                <a:spcPts val="0"/>
              </a:spcBef>
              <a:buFont typeface="Courier New" panose="02070309020205020404" pitchFamily="49" charset="0"/>
              <a:buChar char="o"/>
            </a:pPr>
            <a:r>
              <a:rPr lang="en-MY" sz="2800" dirty="0">
                <a:latin typeface="Arial" panose="020B0604020202020204" pitchFamily="34" charset="0"/>
                <a:cs typeface="Arial" panose="020B0604020202020204" pitchFamily="34" charset="0"/>
              </a:rPr>
              <a:t>Poor oral intake/refusal of feeds                    dehydration </a:t>
            </a:r>
          </a:p>
          <a:p>
            <a:pPr marL="714375" indent="-349250" algn="just">
              <a:lnSpc>
                <a:spcPct val="100000"/>
              </a:lnSpc>
              <a:spcBef>
                <a:spcPts val="0"/>
              </a:spcBef>
              <a:buFont typeface="Courier New" panose="02070309020205020404" pitchFamily="49" charset="0"/>
              <a:buChar char="o"/>
            </a:pPr>
            <a:r>
              <a:rPr lang="en-MY" sz="2800" dirty="0">
                <a:latin typeface="Arial" panose="020B0604020202020204" pitchFamily="34" charset="0"/>
                <a:cs typeface="Arial" panose="020B0604020202020204" pitchFamily="34" charset="0"/>
              </a:rPr>
              <a:t>Febrile seizures</a:t>
            </a:r>
          </a:p>
          <a:p>
            <a:pPr marL="714375" indent="-349250" algn="just">
              <a:lnSpc>
                <a:spcPct val="100000"/>
              </a:lnSpc>
              <a:spcBef>
                <a:spcPts val="0"/>
              </a:spcBef>
              <a:buFont typeface="Courier New" panose="02070309020205020404" pitchFamily="49" charset="0"/>
              <a:buChar char="o"/>
            </a:pPr>
            <a:r>
              <a:rPr lang="en-MY" sz="2800" dirty="0">
                <a:latin typeface="Arial" panose="020B0604020202020204" pitchFamily="34" charset="0"/>
                <a:cs typeface="Arial" panose="020B0604020202020204" pitchFamily="34" charset="0"/>
              </a:rPr>
              <a:t>Neurologic disease manifestations, including encephalitis &amp; aseptic meningitis</a:t>
            </a:r>
          </a:p>
          <a:p>
            <a:pPr marL="714375" indent="-349250" algn="just">
              <a:lnSpc>
                <a:spcPct val="100000"/>
              </a:lnSpc>
              <a:spcBef>
                <a:spcPts val="0"/>
              </a:spcBef>
              <a:buFont typeface="Courier New" panose="02070309020205020404" pitchFamily="49" charset="0"/>
              <a:buChar char="o"/>
            </a:pPr>
            <a:r>
              <a:rPr lang="en-MY" sz="2800" dirty="0">
                <a:latin typeface="Arial" panose="020B0604020202020204" pitchFamily="34" charset="0"/>
                <a:cs typeface="Arial" panose="020B0604020202020204" pitchFamily="34" charset="0"/>
              </a:rPr>
              <a:t>Hyponatraemia</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16</a:t>
            </a:fld>
            <a:endParaRPr lang="en-GB"/>
          </a:p>
        </p:txBody>
      </p:sp>
      <p:sp>
        <p:nvSpPr>
          <p:cNvPr id="2" name="Arrow: Right 1">
            <a:extLst>
              <a:ext uri="{FF2B5EF4-FFF2-40B4-BE49-F238E27FC236}">
                <a16:creationId xmlns:a16="http://schemas.microsoft.com/office/drawing/2014/main" id="{F36B4815-8AA6-4535-A49C-B7B5867BBF6B}"/>
              </a:ext>
            </a:extLst>
          </p:cNvPr>
          <p:cNvSpPr/>
          <p:nvPr/>
        </p:nvSpPr>
        <p:spPr>
          <a:xfrm>
            <a:off x="6809786" y="2622665"/>
            <a:ext cx="1529542" cy="515389"/>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MY" dirty="0"/>
          </a:p>
        </p:txBody>
      </p:sp>
      <p:sp>
        <p:nvSpPr>
          <p:cNvPr id="8" name="Title 3">
            <a:extLst>
              <a:ext uri="{FF2B5EF4-FFF2-40B4-BE49-F238E27FC236}">
                <a16:creationId xmlns:a16="http://schemas.microsoft.com/office/drawing/2014/main" id="{2563E65B-9BCA-45B5-BDC8-98B74F3A3E54}"/>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MY" dirty="0"/>
              <a:t>Febrile Phase: Complication</a:t>
            </a:r>
            <a:endParaRPr lang="en-US" dirty="0"/>
          </a:p>
        </p:txBody>
      </p:sp>
      <p:pic>
        <p:nvPicPr>
          <p:cNvPr id="9" name="Picture 8">
            <a:extLst>
              <a:ext uri="{FF2B5EF4-FFF2-40B4-BE49-F238E27FC236}">
                <a16:creationId xmlns:a16="http://schemas.microsoft.com/office/drawing/2014/main" id="{03428B2A-5229-4D6A-A25E-711BBADA3ED0}"/>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7503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17</a:t>
            </a:fld>
            <a:endParaRPr lang="en-GB"/>
          </a:p>
        </p:txBody>
      </p:sp>
      <p:pic>
        <p:nvPicPr>
          <p:cNvPr id="9" name="Picture 8">
            <a:extLst>
              <a:ext uri="{FF2B5EF4-FFF2-40B4-BE49-F238E27FC236}">
                <a16:creationId xmlns:a16="http://schemas.microsoft.com/office/drawing/2014/main" id="{6B9A8F8F-CCA7-4F59-9A34-8038E3905BB2}"/>
              </a:ext>
            </a:extLst>
          </p:cNvPr>
          <p:cNvPicPr>
            <a:picLocks noChangeAspect="1"/>
          </p:cNvPicPr>
          <p:nvPr/>
        </p:nvPicPr>
        <p:blipFill>
          <a:blip r:embed="rId3"/>
          <a:stretch>
            <a:fillRect/>
          </a:stretch>
        </p:blipFill>
        <p:spPr>
          <a:xfrm>
            <a:off x="2020186" y="1643353"/>
            <a:ext cx="8151628" cy="4367812"/>
          </a:xfrm>
          <a:prstGeom prst="rect">
            <a:avLst/>
          </a:prstGeom>
        </p:spPr>
      </p:pic>
      <p:sp>
        <p:nvSpPr>
          <p:cNvPr id="2" name="Rectangle 1">
            <a:extLst>
              <a:ext uri="{FF2B5EF4-FFF2-40B4-BE49-F238E27FC236}">
                <a16:creationId xmlns:a16="http://schemas.microsoft.com/office/drawing/2014/main" id="{50672EFB-8D05-469E-80EC-18428F490383}"/>
              </a:ext>
            </a:extLst>
          </p:cNvPr>
          <p:cNvSpPr/>
          <p:nvPr/>
        </p:nvSpPr>
        <p:spPr>
          <a:xfrm>
            <a:off x="1429790" y="2154723"/>
            <a:ext cx="9304366" cy="598516"/>
          </a:xfrm>
          <a:prstGeom prst="rect">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a:extLst>
              <a:ext uri="{FF2B5EF4-FFF2-40B4-BE49-F238E27FC236}">
                <a16:creationId xmlns:a16="http://schemas.microsoft.com/office/drawing/2014/main" id="{95C303AB-6C22-4671-AED4-F69505A01BE9}"/>
              </a:ext>
            </a:extLst>
          </p:cNvPr>
          <p:cNvSpPr/>
          <p:nvPr/>
        </p:nvSpPr>
        <p:spPr>
          <a:xfrm>
            <a:off x="1429790" y="2757248"/>
            <a:ext cx="9304366" cy="577850"/>
          </a:xfrm>
          <a:prstGeom prst="rect">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15540D86-06FE-4665-A3F0-1557A375B495}"/>
              </a:ext>
            </a:extLst>
          </p:cNvPr>
          <p:cNvSpPr/>
          <p:nvPr/>
        </p:nvSpPr>
        <p:spPr>
          <a:xfrm>
            <a:off x="1435676" y="4890662"/>
            <a:ext cx="9304366" cy="878374"/>
          </a:xfrm>
          <a:prstGeom prst="rect">
            <a:avLst/>
          </a:prstGeom>
          <a:noFill/>
          <a:ln w="508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1" name="Rectangle 10">
            <a:extLst>
              <a:ext uri="{FF2B5EF4-FFF2-40B4-BE49-F238E27FC236}">
                <a16:creationId xmlns:a16="http://schemas.microsoft.com/office/drawing/2014/main" id="{62155349-9703-4821-8D4D-3F619CD455F2}"/>
              </a:ext>
            </a:extLst>
          </p:cNvPr>
          <p:cNvSpPr/>
          <p:nvPr/>
        </p:nvSpPr>
        <p:spPr>
          <a:xfrm>
            <a:off x="504825" y="6169025"/>
            <a:ext cx="10637838" cy="577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1950" indent="-361950" eaLnBrk="1" fontAlgn="auto" hangingPunct="1">
              <a:spcBef>
                <a:spcPts val="0"/>
              </a:spcBef>
              <a:spcAft>
                <a:spcPts val="0"/>
              </a:spcAft>
              <a:buFont typeface="+mj-lt"/>
              <a:buAutoNum type="arabicPeriod" startAt="10"/>
              <a:defRPr/>
            </a:pPr>
            <a:r>
              <a:rPr lang="en-US" sz="1100" dirty="0">
                <a:solidFill>
                  <a:schemeClr val="tx1"/>
                </a:solidFill>
                <a:latin typeface="Arial" panose="020B0604020202020204" pitchFamily="34" charset="0"/>
                <a:cs typeface="Arial" panose="020B0604020202020204" pitchFamily="34" charset="0"/>
              </a:rPr>
              <a:t>Lucy CSL et al. World Health Organization; 2012</a:t>
            </a:r>
          </a:p>
          <a:p>
            <a:pPr marL="361950" indent="-361950" eaLnBrk="1" fontAlgn="auto" hangingPunct="1">
              <a:spcBef>
                <a:spcPts val="0"/>
              </a:spcBef>
              <a:spcAft>
                <a:spcPts val="0"/>
              </a:spcAft>
              <a:buFont typeface="+mj-lt"/>
              <a:buAutoNum type="arabicPeriod" startAt="10"/>
              <a:defRPr/>
            </a:pPr>
            <a:r>
              <a:rPr lang="en-US" sz="1100" dirty="0">
                <a:solidFill>
                  <a:schemeClr val="tx1"/>
                </a:solidFill>
                <a:latin typeface="Arial" panose="020B0604020202020204" pitchFamily="34" charset="0"/>
                <a:cs typeface="Arial" panose="020B0604020202020204" pitchFamily="34" charset="0"/>
              </a:rPr>
              <a:t>Narvaez F et al. </a:t>
            </a:r>
            <a:r>
              <a:rPr lang="en-US" sz="1100" dirty="0" err="1">
                <a:solidFill>
                  <a:schemeClr val="tx1"/>
                </a:solidFill>
                <a:latin typeface="Arial" panose="020B0604020202020204" pitchFamily="34" charset="0"/>
                <a:cs typeface="Arial" panose="020B0604020202020204" pitchFamily="34" charset="0"/>
              </a:rPr>
              <a:t>PLoS</a:t>
            </a:r>
            <a:r>
              <a:rPr lang="en-US" sz="1100" dirty="0">
                <a:solidFill>
                  <a:schemeClr val="tx1"/>
                </a:solidFill>
                <a:latin typeface="Arial" panose="020B0604020202020204" pitchFamily="34" charset="0"/>
                <a:cs typeface="Arial" panose="020B0604020202020204" pitchFamily="34" charset="0"/>
              </a:rPr>
              <a:t> </a:t>
            </a:r>
            <a:r>
              <a:rPr lang="en-US" sz="1100" dirty="0" err="1">
                <a:solidFill>
                  <a:schemeClr val="tx1"/>
                </a:solidFill>
                <a:latin typeface="Arial" panose="020B0604020202020204" pitchFamily="34" charset="0"/>
                <a:cs typeface="Arial" panose="020B0604020202020204" pitchFamily="34" charset="0"/>
              </a:rPr>
              <a:t>Negl</a:t>
            </a:r>
            <a:r>
              <a:rPr lang="en-US" sz="1100" dirty="0">
                <a:solidFill>
                  <a:schemeClr val="tx1"/>
                </a:solidFill>
                <a:latin typeface="Arial" panose="020B0604020202020204" pitchFamily="34" charset="0"/>
                <a:cs typeface="Arial" panose="020B0604020202020204" pitchFamily="34" charset="0"/>
              </a:rPr>
              <a:t> Trop Dis. 2011;5(11):e1397</a:t>
            </a:r>
          </a:p>
          <a:p>
            <a:pPr marL="361950" indent="-361950" eaLnBrk="1" fontAlgn="auto" hangingPunct="1">
              <a:spcBef>
                <a:spcPts val="0"/>
              </a:spcBef>
              <a:spcAft>
                <a:spcPts val="0"/>
              </a:spcAft>
              <a:buFont typeface="+mj-lt"/>
              <a:buAutoNum type="arabicPeriod" startAt="10"/>
              <a:defRPr/>
            </a:pPr>
            <a:r>
              <a:rPr lang="en-US" sz="1100" dirty="0">
                <a:solidFill>
                  <a:schemeClr val="tx1"/>
                </a:solidFill>
                <a:latin typeface="Arial" panose="020B0604020202020204" pitchFamily="34" charset="0"/>
                <a:cs typeface="Arial" panose="020B0604020202020204" pitchFamily="34" charset="0"/>
              </a:rPr>
              <a:t>Sreenivasan P et al. Indian J </a:t>
            </a:r>
            <a:r>
              <a:rPr lang="en-US" sz="1100" dirty="0" err="1">
                <a:solidFill>
                  <a:schemeClr val="tx1"/>
                </a:solidFill>
                <a:latin typeface="Arial" panose="020B0604020202020204" pitchFamily="34" charset="0"/>
                <a:cs typeface="Arial" panose="020B0604020202020204" pitchFamily="34" charset="0"/>
              </a:rPr>
              <a:t>Pediatr</a:t>
            </a:r>
            <a:r>
              <a:rPr lang="en-US" sz="1100" dirty="0">
                <a:solidFill>
                  <a:schemeClr val="tx1"/>
                </a:solidFill>
                <a:latin typeface="Arial" panose="020B0604020202020204" pitchFamily="34" charset="0"/>
                <a:cs typeface="Arial" panose="020B0604020202020204" pitchFamily="34" charset="0"/>
              </a:rPr>
              <a:t>. 2018;85(6):433-9.</a:t>
            </a:r>
          </a:p>
        </p:txBody>
      </p:sp>
      <p:sp>
        <p:nvSpPr>
          <p:cNvPr id="12" name="Title 3">
            <a:extLst>
              <a:ext uri="{FF2B5EF4-FFF2-40B4-BE49-F238E27FC236}">
                <a16:creationId xmlns:a16="http://schemas.microsoft.com/office/drawing/2014/main" id="{C5251812-FA2C-461C-9F63-7DD244A117FA}"/>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Warning Signs of Dengue</a:t>
            </a:r>
            <a:endParaRPr lang="en-US" dirty="0"/>
          </a:p>
        </p:txBody>
      </p:sp>
      <p:pic>
        <p:nvPicPr>
          <p:cNvPr id="13" name="Picture 12">
            <a:extLst>
              <a:ext uri="{FF2B5EF4-FFF2-40B4-BE49-F238E27FC236}">
                <a16:creationId xmlns:a16="http://schemas.microsoft.com/office/drawing/2014/main" id="{DA4281F2-8057-4B74-B6BD-DD33289AB5EE}"/>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41504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18</a:t>
            </a:fld>
            <a:endParaRPr lang="en-GB"/>
          </a:p>
        </p:txBody>
      </p:sp>
      <p:pic>
        <p:nvPicPr>
          <p:cNvPr id="11" name="Picture 10">
            <a:extLst>
              <a:ext uri="{FF2B5EF4-FFF2-40B4-BE49-F238E27FC236}">
                <a16:creationId xmlns:a16="http://schemas.microsoft.com/office/drawing/2014/main" id="{2819C11A-0D38-4AFC-A4A8-C2383DAA1260}"/>
              </a:ext>
            </a:extLst>
          </p:cNvPr>
          <p:cNvPicPr>
            <a:picLocks noChangeAspect="1"/>
          </p:cNvPicPr>
          <p:nvPr/>
        </p:nvPicPr>
        <p:blipFill>
          <a:blip r:embed="rId3"/>
          <a:stretch>
            <a:fillRect/>
          </a:stretch>
        </p:blipFill>
        <p:spPr>
          <a:xfrm>
            <a:off x="1583180" y="2143307"/>
            <a:ext cx="9025640" cy="3825228"/>
          </a:xfrm>
          <a:prstGeom prst="rect">
            <a:avLst/>
          </a:prstGeom>
          <a:ln>
            <a:noFill/>
          </a:ln>
          <a:effectLst>
            <a:outerShdw blurRad="190500" algn="tl" rotWithShape="0">
              <a:srgbClr val="000000">
                <a:alpha val="70000"/>
              </a:srgbClr>
            </a:outerShdw>
          </a:effectLst>
        </p:spPr>
      </p:pic>
      <p:sp>
        <p:nvSpPr>
          <p:cNvPr id="12" name="Rectangle 11">
            <a:extLst>
              <a:ext uri="{FF2B5EF4-FFF2-40B4-BE49-F238E27FC236}">
                <a16:creationId xmlns:a16="http://schemas.microsoft.com/office/drawing/2014/main" id="{378B8914-8DCF-4197-A36C-EB55662FB469}"/>
              </a:ext>
            </a:extLst>
          </p:cNvPr>
          <p:cNvSpPr/>
          <p:nvPr/>
        </p:nvSpPr>
        <p:spPr>
          <a:xfrm>
            <a:off x="662491" y="6272784"/>
            <a:ext cx="10648637" cy="427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Source: </a:t>
            </a:r>
            <a:r>
              <a:rPr lang="en-US" sz="1200" dirty="0">
                <a:solidFill>
                  <a:schemeClr val="tx1"/>
                </a:solidFill>
                <a:latin typeface="Arial" panose="020B0604020202020204" pitchFamily="34" charset="0"/>
                <a:cs typeface="Arial" panose="020B0604020202020204" pitchFamily="34" charset="0"/>
              </a:rPr>
              <a:t>Ministry of Health Malaysia. </a:t>
            </a:r>
            <a:r>
              <a:rPr lang="en-US" sz="1200" dirty="0" err="1">
                <a:solidFill>
                  <a:schemeClr val="tx1"/>
                </a:solidFill>
                <a:latin typeface="Arial" panose="020B0604020202020204" pitchFamily="34" charset="0"/>
                <a:cs typeface="Arial" panose="020B0604020202020204" pitchFamily="34" charset="0"/>
              </a:rPr>
              <a:t>Paediatric</a:t>
            </a:r>
            <a:r>
              <a:rPr lang="en-US" sz="1200" dirty="0">
                <a:solidFill>
                  <a:schemeClr val="tx1"/>
                </a:solidFill>
                <a:latin typeface="Arial" panose="020B0604020202020204" pitchFamily="34" charset="0"/>
                <a:cs typeface="Arial" panose="020B0604020202020204" pitchFamily="34" charset="0"/>
              </a:rPr>
              <a:t> Protocol for Malaysian Hospitals. Putrajaya: MoH; 2019</a:t>
            </a:r>
          </a:p>
        </p:txBody>
      </p:sp>
      <p:sp>
        <p:nvSpPr>
          <p:cNvPr id="8" name="Title 3">
            <a:extLst>
              <a:ext uri="{FF2B5EF4-FFF2-40B4-BE49-F238E27FC236}">
                <a16:creationId xmlns:a16="http://schemas.microsoft.com/office/drawing/2014/main" id="{5CAF025C-9BB2-438E-9BA3-3E30B90E0DE6}"/>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Range of Haematocrit</a:t>
            </a:r>
            <a:endParaRPr lang="en-US" dirty="0"/>
          </a:p>
        </p:txBody>
      </p:sp>
      <p:pic>
        <p:nvPicPr>
          <p:cNvPr id="9" name="Picture 8">
            <a:extLst>
              <a:ext uri="{FF2B5EF4-FFF2-40B4-BE49-F238E27FC236}">
                <a16:creationId xmlns:a16="http://schemas.microsoft.com/office/drawing/2014/main" id="{D341AD1D-6CAF-49FE-B170-3C19A6FF87F3}"/>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35621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07624"/>
            <a:ext cx="7592290" cy="4492929"/>
          </a:xfrm>
        </p:spPr>
        <p:txBody>
          <a:bodyPr>
            <a:normAutofit/>
          </a:bodyPr>
          <a:lstStyle/>
          <a:p>
            <a:pPr marL="365125" indent="-365125" algn="just">
              <a:lnSpc>
                <a:spcPct val="10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This phase usually begins after the 3</a:t>
            </a:r>
            <a:r>
              <a:rPr lang="en-US" sz="2400" baseline="30000" dirty="0">
                <a:latin typeface="Arial" panose="020B0604020202020204" pitchFamily="34" charset="0"/>
                <a:cs typeface="Arial" panose="020B0604020202020204" pitchFamily="34" charset="0"/>
              </a:rPr>
              <a:t>rd</a:t>
            </a:r>
            <a:r>
              <a:rPr lang="en-US" sz="2400" dirty="0">
                <a:latin typeface="Arial" panose="020B0604020202020204" pitchFamily="34" charset="0"/>
                <a:cs typeface="Arial" panose="020B0604020202020204" pitchFamily="34" charset="0"/>
              </a:rPr>
              <a:t> (or earlier) day of illness but can be as late as D8 of illness.</a:t>
            </a:r>
          </a:p>
          <a:p>
            <a:pPr marL="365125" indent="-365125" algn="just">
              <a:lnSpc>
                <a:spcPct val="100000"/>
              </a:lnSpc>
              <a:spcBef>
                <a:spcPts val="0"/>
              </a:spcBef>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It typically occurs around the time of defervescence (temperature drops &amp; remains below 38°C).</a:t>
            </a:r>
          </a:p>
          <a:p>
            <a:pPr marL="0" indent="0" algn="just">
              <a:lnSpc>
                <a:spcPct val="100000"/>
              </a:lnSpc>
              <a:spcBef>
                <a:spcPts val="0"/>
              </a:spcBef>
              <a:buNone/>
            </a:pPr>
            <a:endParaRPr lang="en-US"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Plasma leakage may occur as a result of increased capillary permeability &amp; is manifested by warning signs.</a:t>
            </a:r>
          </a:p>
          <a:p>
            <a:pPr marL="365125" indent="-365125" algn="just">
              <a:lnSpc>
                <a:spcPct val="100000"/>
              </a:lnSpc>
              <a:spcBef>
                <a:spcPts val="0"/>
              </a:spcBef>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This set of clinical parameters usually precedes manifestations of shock.</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19</a:t>
            </a:fld>
            <a:endParaRPr lang="en-GB"/>
          </a:p>
        </p:txBody>
      </p:sp>
      <p:pic>
        <p:nvPicPr>
          <p:cNvPr id="8" name="Picture 7">
            <a:extLst>
              <a:ext uri="{FF2B5EF4-FFF2-40B4-BE49-F238E27FC236}">
                <a16:creationId xmlns:a16="http://schemas.microsoft.com/office/drawing/2014/main" id="{09E9D193-6DE8-4CDC-B692-A44F4D960E54}"/>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9" name="Title 3">
            <a:extLst>
              <a:ext uri="{FF2B5EF4-FFF2-40B4-BE49-F238E27FC236}">
                <a16:creationId xmlns:a16="http://schemas.microsoft.com/office/drawing/2014/main" id="{F44924C0-72BE-492A-B1B5-B44601A10F46}"/>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a:t>
            </a:r>
            <a:endParaRPr lang="en-US" dirty="0"/>
          </a:p>
        </p:txBody>
      </p:sp>
      <p:pic>
        <p:nvPicPr>
          <p:cNvPr id="10" name="Picture 9">
            <a:extLst>
              <a:ext uri="{FF2B5EF4-FFF2-40B4-BE49-F238E27FC236}">
                <a16:creationId xmlns:a16="http://schemas.microsoft.com/office/drawing/2014/main" id="{EEF42539-6BAB-491D-8E0A-61A5736118F2}"/>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0145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a:extLst>
              <a:ext uri="{FF2B5EF4-FFF2-40B4-BE49-F238E27FC236}">
                <a16:creationId xmlns:a16="http://schemas.microsoft.com/office/drawing/2014/main" id="{D1E30569-0613-4363-A33B-B22BD6EA5001}"/>
              </a:ext>
            </a:extLst>
          </p:cNvPr>
          <p:cNvSpPr>
            <a:spLocks noGrp="1" noChangeArrowheads="1"/>
          </p:cNvSpPr>
          <p:nvPr>
            <p:ph idx="1"/>
          </p:nvPr>
        </p:nvSpPr>
        <p:spPr>
          <a:xfrm>
            <a:off x="504825" y="2021149"/>
            <a:ext cx="11182350" cy="4517009"/>
          </a:xfrm>
        </p:spPr>
        <p:txBody>
          <a:bodyPr>
            <a:normAutofit/>
          </a:bodyPr>
          <a:lstStyle/>
          <a:p>
            <a:pPr marL="714375" indent="-714375" algn="just" eaLnBrk="1" hangingPunct="1">
              <a:lnSpc>
                <a:spcPct val="110000"/>
              </a:lnSpc>
              <a:spcBef>
                <a:spcPct val="0"/>
              </a:spcBef>
              <a:buFont typeface="+mj-lt"/>
              <a:buAutoNum type="arabicPeriod"/>
            </a:pPr>
            <a:r>
              <a:rPr lang="en-US" altLang="en-US" sz="2800" dirty="0">
                <a:latin typeface="Arial" panose="020B0604020202020204" pitchFamily="34" charset="0"/>
                <a:cs typeface="Arial" panose="020B0604020202020204" pitchFamily="34" charset="0"/>
              </a:rPr>
              <a:t>To know about epidemiology of dengue in children</a:t>
            </a:r>
          </a:p>
          <a:p>
            <a:pPr marL="0" indent="0" algn="just" eaLnBrk="1" hangingPunct="1">
              <a:lnSpc>
                <a:spcPct val="110000"/>
              </a:lnSpc>
              <a:spcBef>
                <a:spcPct val="0"/>
              </a:spcBef>
              <a:buNone/>
            </a:pPr>
            <a:endParaRPr lang="en-US" altLang="en-US" sz="2800" dirty="0">
              <a:latin typeface="Arial" panose="020B0604020202020204" pitchFamily="34" charset="0"/>
              <a:cs typeface="Arial" panose="020B0604020202020204" pitchFamily="34" charset="0"/>
            </a:endParaRPr>
          </a:p>
          <a:p>
            <a:pPr marL="714375" indent="-714375" algn="just" eaLnBrk="1" hangingPunct="1">
              <a:lnSpc>
                <a:spcPct val="110000"/>
              </a:lnSpc>
              <a:spcBef>
                <a:spcPct val="0"/>
              </a:spcBef>
              <a:buFont typeface="+mj-lt"/>
              <a:buAutoNum type="arabicPeriod" startAt="2"/>
            </a:pPr>
            <a:r>
              <a:rPr lang="en-US" altLang="en-US" sz="2800" dirty="0">
                <a:latin typeface="Arial" panose="020B0604020202020204" pitchFamily="34" charset="0"/>
                <a:cs typeface="Arial" panose="020B0604020202020204" pitchFamily="34" charset="0"/>
              </a:rPr>
              <a:t>To </a:t>
            </a:r>
            <a:r>
              <a:rPr lang="en-US" altLang="en-US" sz="2800" dirty="0" err="1">
                <a:latin typeface="Arial" panose="020B0604020202020204" pitchFamily="34" charset="0"/>
                <a:cs typeface="Arial" panose="020B0604020202020204" pitchFamily="34" charset="0"/>
              </a:rPr>
              <a:t>familiarise</a:t>
            </a:r>
            <a:r>
              <a:rPr lang="en-US" altLang="en-US" sz="2800" dirty="0">
                <a:latin typeface="Arial" panose="020B0604020202020204" pitchFamily="34" charset="0"/>
                <a:cs typeface="Arial" panose="020B0604020202020204" pitchFamily="34" charset="0"/>
              </a:rPr>
              <a:t> with pathophysiology of dengue in children</a:t>
            </a:r>
          </a:p>
          <a:p>
            <a:pPr marL="714375" indent="-714375" algn="just" eaLnBrk="1" hangingPunct="1">
              <a:lnSpc>
                <a:spcPct val="110000"/>
              </a:lnSpc>
              <a:spcBef>
                <a:spcPct val="0"/>
              </a:spcBef>
              <a:buFont typeface="+mj-lt"/>
              <a:buAutoNum type="arabicPeriod" startAt="2"/>
            </a:pPr>
            <a:endParaRPr lang="en-US" altLang="en-US" sz="2800" dirty="0">
              <a:latin typeface="Arial" panose="020B0604020202020204" pitchFamily="34" charset="0"/>
              <a:cs typeface="Arial" panose="020B0604020202020204" pitchFamily="34" charset="0"/>
            </a:endParaRPr>
          </a:p>
          <a:p>
            <a:pPr marL="714375" indent="-714375" algn="just" eaLnBrk="1" hangingPunct="1">
              <a:lnSpc>
                <a:spcPct val="110000"/>
              </a:lnSpc>
              <a:spcBef>
                <a:spcPct val="0"/>
              </a:spcBef>
              <a:buFont typeface="+mj-lt"/>
              <a:buAutoNum type="arabicPeriod" startAt="2"/>
            </a:pPr>
            <a:r>
              <a:rPr lang="en-US" altLang="en-US" sz="2800" dirty="0">
                <a:latin typeface="Arial" panose="020B0604020202020204" pitchFamily="34" charset="0"/>
                <a:cs typeface="Arial" panose="020B0604020202020204" pitchFamily="34" charset="0"/>
              </a:rPr>
              <a:t>To </a:t>
            </a:r>
            <a:r>
              <a:rPr lang="en-US" altLang="en-US" sz="2800" dirty="0" err="1">
                <a:latin typeface="Arial" panose="020B0604020202020204" pitchFamily="34" charset="0"/>
                <a:cs typeface="Arial" panose="020B0604020202020204" pitchFamily="34" charset="0"/>
              </a:rPr>
              <a:t>familiarise</a:t>
            </a:r>
            <a:r>
              <a:rPr lang="en-US" altLang="en-US" sz="2800" dirty="0">
                <a:latin typeface="Arial" panose="020B0604020202020204" pitchFamily="34" charset="0"/>
                <a:cs typeface="Arial" panose="020B0604020202020204" pitchFamily="34" charset="0"/>
              </a:rPr>
              <a:t> with the key complications that arise in children in different phases of dengue</a:t>
            </a:r>
          </a:p>
          <a:p>
            <a:pPr marL="714375" indent="-714375" algn="just" eaLnBrk="1" hangingPunct="1">
              <a:lnSpc>
                <a:spcPct val="110000"/>
              </a:lnSpc>
              <a:spcBef>
                <a:spcPct val="0"/>
              </a:spcBef>
              <a:buFont typeface="+mj-lt"/>
              <a:buAutoNum type="arabicPeriod" startAt="2"/>
            </a:pPr>
            <a:endParaRPr lang="en-US" altLang="en-US" sz="2800" dirty="0">
              <a:latin typeface="Arial" panose="020B0604020202020204" pitchFamily="34" charset="0"/>
              <a:cs typeface="Arial" panose="020B0604020202020204" pitchFamily="34" charset="0"/>
            </a:endParaRPr>
          </a:p>
          <a:p>
            <a:pPr marL="714375" indent="-714375" algn="just" eaLnBrk="1" hangingPunct="1">
              <a:lnSpc>
                <a:spcPct val="110000"/>
              </a:lnSpc>
              <a:spcBef>
                <a:spcPct val="0"/>
              </a:spcBef>
              <a:buFont typeface="+mj-lt"/>
              <a:buAutoNum type="arabicPeriod" startAt="2"/>
            </a:pPr>
            <a:r>
              <a:rPr lang="en-US" altLang="en-US" sz="2800" dirty="0">
                <a:latin typeface="Arial" panose="020B0604020202020204" pitchFamily="34" charset="0"/>
                <a:cs typeface="Arial" panose="020B0604020202020204" pitchFamily="34" charset="0"/>
              </a:rPr>
              <a:t>To know of certain aspect of dengue classification of WHO 2009  that is applicable to children: warning signs &amp; definitions</a:t>
            </a:r>
          </a:p>
        </p:txBody>
      </p:sp>
      <p:sp>
        <p:nvSpPr>
          <p:cNvPr id="8" name="Slide Number Placeholder 7">
            <a:extLst>
              <a:ext uri="{FF2B5EF4-FFF2-40B4-BE49-F238E27FC236}">
                <a16:creationId xmlns:a16="http://schemas.microsoft.com/office/drawing/2014/main" id="{3F671681-02D2-4616-9E55-0C7A2973F1C9}"/>
              </a:ext>
            </a:extLst>
          </p:cNvPr>
          <p:cNvSpPr>
            <a:spLocks noGrp="1"/>
          </p:cNvSpPr>
          <p:nvPr>
            <p:ph type="sldNum" sz="quarter" idx="12"/>
          </p:nvPr>
        </p:nvSpPr>
        <p:spPr/>
        <p:txBody>
          <a:bodyPr/>
          <a:lstStyle/>
          <a:p>
            <a:pPr>
              <a:defRPr/>
            </a:pPr>
            <a:fld id="{13E30EAC-0FE2-4C0E-8BFC-EDF854B32E73}" type="slidenum">
              <a:rPr lang="en-MY"/>
              <a:pPr>
                <a:defRPr/>
              </a:pPr>
              <a:t>2</a:t>
            </a:fld>
            <a:endParaRPr lang="en-MY"/>
          </a:p>
        </p:txBody>
      </p:sp>
      <p:sp>
        <p:nvSpPr>
          <p:cNvPr id="6" name="Title 3">
            <a:extLst>
              <a:ext uri="{FF2B5EF4-FFF2-40B4-BE49-F238E27FC236}">
                <a16:creationId xmlns:a16="http://schemas.microsoft.com/office/drawing/2014/main" id="{2E6D240B-2AE6-463E-8F72-1D798B9AF875}"/>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Learning Objectives</a:t>
            </a:r>
          </a:p>
        </p:txBody>
      </p:sp>
      <p:pic>
        <p:nvPicPr>
          <p:cNvPr id="7" name="Picture 6">
            <a:extLst>
              <a:ext uri="{FF2B5EF4-FFF2-40B4-BE49-F238E27FC236}">
                <a16:creationId xmlns:a16="http://schemas.microsoft.com/office/drawing/2014/main" id="{87CACA18-AEC2-4D59-8F20-2A494B3297A0}"/>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26278"/>
            <a:ext cx="7675418" cy="4125140"/>
          </a:xfrm>
        </p:spPr>
        <p:txBody>
          <a:bodyPr>
            <a:normAutofit fontScale="92500"/>
          </a:bodyPr>
          <a:lstStyle/>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Onset of the critical phase can also be identified by the following:</a:t>
            </a:r>
          </a:p>
          <a:p>
            <a:pPr marL="714375" indent="-349250" algn="just">
              <a:lnSpc>
                <a:spcPct val="100000"/>
              </a:lnSpc>
              <a:spcBef>
                <a:spcPts val="0"/>
              </a:spcBef>
              <a:buFont typeface="Courier New" panose="02070309020205020404" pitchFamily="49" charset="0"/>
              <a:buChar char="o"/>
            </a:pPr>
            <a:r>
              <a:rPr lang="en-US" sz="2800" dirty="0">
                <a:latin typeface="Arial" panose="020B0604020202020204" pitchFamily="34" charset="0"/>
                <a:cs typeface="Arial" panose="020B0604020202020204" pitchFamily="34" charset="0"/>
              </a:rPr>
              <a:t>rapid decline in platelet count with a rise in HCT</a:t>
            </a:r>
          </a:p>
          <a:p>
            <a:pPr marL="714375" indent="-349250" algn="just">
              <a:lnSpc>
                <a:spcPct val="100000"/>
              </a:lnSpc>
              <a:spcBef>
                <a:spcPts val="0"/>
              </a:spcBef>
              <a:buFont typeface="Courier New" panose="02070309020205020404" pitchFamily="49" charset="0"/>
              <a:buChar char="o"/>
            </a:pPr>
            <a:r>
              <a:rPr lang="en-US" sz="2800" dirty="0">
                <a:latin typeface="Arial" panose="020B0604020202020204" pitchFamily="34" charset="0"/>
                <a:cs typeface="Arial" panose="020B0604020202020204" pitchFamily="34" charset="0"/>
              </a:rPr>
              <a:t>patient might develop leukopenia up to 24 hours before platelet drop is </a:t>
            </a:r>
            <a:r>
              <a:rPr lang="en-US" sz="2800" dirty="0" err="1">
                <a:latin typeface="Arial" panose="020B0604020202020204" pitchFamily="34" charset="0"/>
                <a:cs typeface="Arial" panose="020B0604020202020204" pitchFamily="34" charset="0"/>
              </a:rPr>
              <a:t>recognised</a:t>
            </a:r>
            <a:endParaRPr lang="en-US" sz="2800" dirty="0">
              <a:latin typeface="Arial" panose="020B0604020202020204" pitchFamily="34" charset="0"/>
              <a:cs typeface="Arial" panose="020B0604020202020204" pitchFamily="34" charset="0"/>
            </a:endParaRPr>
          </a:p>
          <a:p>
            <a:pPr marL="714375" indent="-349250" algn="just">
              <a:lnSpc>
                <a:spcPct val="100000"/>
              </a:lnSpc>
              <a:spcBef>
                <a:spcPts val="0"/>
              </a:spcBef>
              <a:buFont typeface="Courier New" panose="02070309020205020404" pitchFamily="49" charset="0"/>
              <a:buChar char="o"/>
            </a:pPr>
            <a:r>
              <a:rPr lang="en-US" sz="2800" dirty="0">
                <a:latin typeface="Arial" panose="020B0604020202020204" pitchFamily="34" charset="0"/>
                <a:cs typeface="Arial" panose="020B0604020202020204" pitchFamily="34" charset="0"/>
              </a:rPr>
              <a:t>presence of warning signs for severe disease</a:t>
            </a:r>
          </a:p>
          <a:p>
            <a:pPr marL="365125" indent="0" algn="just">
              <a:lnSpc>
                <a:spcPct val="100000"/>
              </a:lnSpc>
              <a:spcBef>
                <a:spcPts val="0"/>
              </a:spcBef>
              <a:buNone/>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Significant critical phase usually lasts 24 - 48 hours, mostly worse around defervescence.</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20</a:t>
            </a:fld>
            <a:endParaRPr lang="en-GB"/>
          </a:p>
        </p:txBody>
      </p:sp>
      <p:pic>
        <p:nvPicPr>
          <p:cNvPr id="8" name="Picture 7">
            <a:extLst>
              <a:ext uri="{FF2B5EF4-FFF2-40B4-BE49-F238E27FC236}">
                <a16:creationId xmlns:a16="http://schemas.microsoft.com/office/drawing/2014/main" id="{55143BB3-BFF5-4CE0-824D-1EEFE1A176EF}"/>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9" name="Title 3">
            <a:extLst>
              <a:ext uri="{FF2B5EF4-FFF2-40B4-BE49-F238E27FC236}">
                <a16:creationId xmlns:a16="http://schemas.microsoft.com/office/drawing/2014/main" id="{047855F5-2B14-4636-9336-E453B7871D88}"/>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2</a:t>
            </a:r>
            <a:endParaRPr lang="en-US" baseline="-25000" dirty="0"/>
          </a:p>
        </p:txBody>
      </p:sp>
      <p:pic>
        <p:nvPicPr>
          <p:cNvPr id="10" name="Picture 9">
            <a:extLst>
              <a:ext uri="{FF2B5EF4-FFF2-40B4-BE49-F238E27FC236}">
                <a16:creationId xmlns:a16="http://schemas.microsoft.com/office/drawing/2014/main" id="{E91458DF-F04B-4020-9FC5-7704E34B1AAF}"/>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05674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26277"/>
            <a:ext cx="7708669" cy="4354847"/>
          </a:xfrm>
        </p:spPr>
        <p:txBody>
          <a:bodyPr>
            <a:normAutofit fontScale="85000" lnSpcReduction="10000"/>
          </a:bodyPr>
          <a:lstStyle/>
          <a:p>
            <a:pPr marL="365125" indent="-365125" algn="just">
              <a:lnSpc>
                <a:spcPct val="12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The initiation of plasma leakage is signaled by an elevated HCT &amp; rapid onset of thrombocytopenia or warning signs.</a:t>
            </a:r>
          </a:p>
          <a:p>
            <a:pPr marL="0" indent="0" algn="just">
              <a:lnSpc>
                <a:spcPct val="120000"/>
              </a:lnSpc>
              <a:spcBef>
                <a:spcPts val="0"/>
              </a:spcBef>
              <a:buNone/>
            </a:pPr>
            <a:endParaRPr lang="en-US" sz="2800" dirty="0">
              <a:latin typeface="Arial" panose="020B0604020202020204" pitchFamily="34" charset="0"/>
              <a:cs typeface="Arial" panose="020B0604020202020204" pitchFamily="34" charset="0"/>
            </a:endParaRPr>
          </a:p>
          <a:p>
            <a:pPr marL="365125" indent="-365125" algn="just">
              <a:lnSpc>
                <a:spcPct val="12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The HCT level is closely associated with loss of plasma volume &amp; the higher the level of </a:t>
            </a:r>
            <a:r>
              <a:rPr lang="en-US" sz="2800" dirty="0" err="1">
                <a:latin typeface="Arial" panose="020B0604020202020204" pitchFamily="34" charset="0"/>
                <a:cs typeface="Arial" panose="020B0604020202020204" pitchFamily="34" charset="0"/>
              </a:rPr>
              <a:t>haemoconcentration</a:t>
            </a:r>
            <a:r>
              <a:rPr lang="en-US" sz="2800" dirty="0">
                <a:latin typeface="Arial" panose="020B0604020202020204" pitchFamily="34" charset="0"/>
                <a:cs typeface="Arial" panose="020B0604020202020204" pitchFamily="34" charset="0"/>
              </a:rPr>
              <a:t>, the greater the severity of the disease.</a:t>
            </a:r>
            <a:r>
              <a:rPr lang="en-US" sz="2800" baseline="30000" dirty="0">
                <a:latin typeface="Arial" panose="020B0604020202020204" pitchFamily="34" charset="0"/>
                <a:cs typeface="Arial" panose="020B0604020202020204" pitchFamily="34" charset="0"/>
              </a:rPr>
              <a:t>13</a:t>
            </a:r>
          </a:p>
          <a:p>
            <a:pPr marL="365125" indent="-365125" algn="just">
              <a:lnSpc>
                <a:spcPct val="120000"/>
              </a:lnSpc>
              <a:spcBef>
                <a:spcPts val="0"/>
              </a:spcBef>
              <a:buFont typeface="Arial" panose="020B0604020202020204" pitchFamily="34" charset="0"/>
              <a:buChar char="•"/>
            </a:pPr>
            <a:endParaRPr lang="en-US" sz="2800" baseline="30000" dirty="0">
              <a:latin typeface="Arial" panose="020B0604020202020204" pitchFamily="34" charset="0"/>
              <a:cs typeface="Arial" panose="020B0604020202020204" pitchFamily="34" charset="0"/>
            </a:endParaRPr>
          </a:p>
          <a:p>
            <a:pPr marL="365125" indent="-365125" algn="just">
              <a:lnSpc>
                <a:spcPct val="12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However, majority of children recover spontaneously or after a short period of fluid therapy.</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21</a:t>
            </a:fld>
            <a:endParaRPr lang="en-GB"/>
          </a:p>
        </p:txBody>
      </p:sp>
      <p:sp>
        <p:nvSpPr>
          <p:cNvPr id="8" name="Rectangle 7">
            <a:extLst>
              <a:ext uri="{FF2B5EF4-FFF2-40B4-BE49-F238E27FC236}">
                <a16:creationId xmlns:a16="http://schemas.microsoft.com/office/drawing/2014/main" id="{2BCE0B96-322C-4693-8E74-C8D5DD91F065}"/>
              </a:ext>
            </a:extLst>
          </p:cNvPr>
          <p:cNvSpPr/>
          <p:nvPr/>
        </p:nvSpPr>
        <p:spPr>
          <a:xfrm>
            <a:off x="504825" y="6381749"/>
            <a:ext cx="10637838" cy="3651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1950" indent="-361950" eaLnBrk="1" fontAlgn="auto" hangingPunct="1">
              <a:spcBef>
                <a:spcPts val="0"/>
              </a:spcBef>
              <a:spcAft>
                <a:spcPts val="0"/>
              </a:spcAft>
              <a:buFont typeface="+mj-lt"/>
              <a:buAutoNum type="arabicPeriod" startAt="13"/>
              <a:defRPr/>
            </a:pPr>
            <a:r>
              <a:rPr lang="en-US" sz="1100" dirty="0" err="1">
                <a:solidFill>
                  <a:schemeClr val="tx1"/>
                </a:solidFill>
                <a:latin typeface="Arial" panose="020B0604020202020204" pitchFamily="34" charset="0"/>
                <a:cs typeface="Arial" panose="020B0604020202020204" pitchFamily="34" charset="0"/>
              </a:rPr>
              <a:t>Kittigul</a:t>
            </a:r>
            <a:r>
              <a:rPr lang="en-US" sz="1100" dirty="0">
                <a:solidFill>
                  <a:schemeClr val="tx1"/>
                </a:solidFill>
                <a:latin typeface="Arial" panose="020B0604020202020204" pitchFamily="34" charset="0"/>
                <a:cs typeface="Arial" panose="020B0604020202020204" pitchFamily="34" charset="0"/>
              </a:rPr>
              <a:t> L et al. J Clin </a:t>
            </a:r>
            <a:r>
              <a:rPr lang="en-US" sz="1100" dirty="0" err="1">
                <a:solidFill>
                  <a:schemeClr val="tx1"/>
                </a:solidFill>
                <a:latin typeface="Arial" panose="020B0604020202020204" pitchFamily="34" charset="0"/>
                <a:cs typeface="Arial" panose="020B0604020202020204" pitchFamily="34" charset="0"/>
              </a:rPr>
              <a:t>Virol</a:t>
            </a:r>
            <a:r>
              <a:rPr lang="en-US" sz="1100" dirty="0">
                <a:solidFill>
                  <a:schemeClr val="tx1"/>
                </a:solidFill>
                <a:latin typeface="Arial" panose="020B0604020202020204" pitchFamily="34" charset="0"/>
                <a:cs typeface="Arial" panose="020B0604020202020204" pitchFamily="34" charset="0"/>
              </a:rPr>
              <a:t>. 2007;39(2):76-81.</a:t>
            </a:r>
          </a:p>
        </p:txBody>
      </p:sp>
      <p:pic>
        <p:nvPicPr>
          <p:cNvPr id="9" name="Picture 8">
            <a:extLst>
              <a:ext uri="{FF2B5EF4-FFF2-40B4-BE49-F238E27FC236}">
                <a16:creationId xmlns:a16="http://schemas.microsoft.com/office/drawing/2014/main" id="{CE259A37-AA96-4F62-85EC-D5406F473C6B}"/>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10" name="Title 3">
            <a:extLst>
              <a:ext uri="{FF2B5EF4-FFF2-40B4-BE49-F238E27FC236}">
                <a16:creationId xmlns:a16="http://schemas.microsoft.com/office/drawing/2014/main" id="{7F93B18B-2360-460D-86CF-BEF1C972F389}"/>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3</a:t>
            </a:r>
            <a:endParaRPr lang="en-US" dirty="0"/>
          </a:p>
        </p:txBody>
      </p:sp>
      <p:pic>
        <p:nvPicPr>
          <p:cNvPr id="11" name="Picture 10">
            <a:extLst>
              <a:ext uri="{FF2B5EF4-FFF2-40B4-BE49-F238E27FC236}">
                <a16:creationId xmlns:a16="http://schemas.microsoft.com/office/drawing/2014/main" id="{619086E3-440F-4E27-A692-1D4093737367}"/>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81958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26278"/>
            <a:ext cx="7658792" cy="4125140"/>
          </a:xfrm>
        </p:spPr>
        <p:txBody>
          <a:bodyPr>
            <a:normAutofit lnSpcReduction="10000"/>
          </a:bodyPr>
          <a:lstStyle/>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Continuous vascular permeability &amp; plasma leakage give rise to </a:t>
            </a:r>
            <a:r>
              <a:rPr lang="en-US" sz="2800" dirty="0" err="1">
                <a:latin typeface="Arial" panose="020B0604020202020204" pitchFamily="34" charset="0"/>
                <a:cs typeface="Arial" panose="020B0604020202020204" pitchFamily="34" charset="0"/>
              </a:rPr>
              <a:t>hypovolaemia</a:t>
            </a:r>
            <a:r>
              <a:rPr lang="en-US" sz="2800" dirty="0">
                <a:latin typeface="Arial" panose="020B0604020202020204" pitchFamily="34" charset="0"/>
                <a:cs typeface="Arial" panose="020B0604020202020204" pitchFamily="34" charset="0"/>
              </a:rPr>
              <a:t> &amp; shock. </a:t>
            </a:r>
          </a:p>
          <a:p>
            <a:pPr marL="365125" indent="-365125" algn="just">
              <a:lnSpc>
                <a:spcPct val="100000"/>
              </a:lnSpc>
              <a:spcBef>
                <a:spcPts val="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Severe plasma leakage leads to dengue shock syndrome (DSS). </a:t>
            </a:r>
          </a:p>
          <a:p>
            <a:pPr marL="365125" indent="-365125" algn="just">
              <a:lnSpc>
                <a:spcPct val="100000"/>
              </a:lnSpc>
              <a:spcBef>
                <a:spcPts val="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Severe organ involvement may develop e.g. severe hepatitis, encephalitis &amp; myocarditis, and/or severe bleeding even without obvious plasma leakage or shock.</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22</a:t>
            </a:fld>
            <a:endParaRPr lang="en-GB"/>
          </a:p>
        </p:txBody>
      </p:sp>
      <p:pic>
        <p:nvPicPr>
          <p:cNvPr id="8" name="Picture 7">
            <a:extLst>
              <a:ext uri="{FF2B5EF4-FFF2-40B4-BE49-F238E27FC236}">
                <a16:creationId xmlns:a16="http://schemas.microsoft.com/office/drawing/2014/main" id="{D9498F27-D85E-4B29-B9A5-C4E7F5C5C6AE}"/>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9" name="Title 3">
            <a:extLst>
              <a:ext uri="{FF2B5EF4-FFF2-40B4-BE49-F238E27FC236}">
                <a16:creationId xmlns:a16="http://schemas.microsoft.com/office/drawing/2014/main" id="{B9413FEC-A6F3-4C93-AB46-FF331115DA06}"/>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4</a:t>
            </a:r>
            <a:endParaRPr lang="en-US" dirty="0"/>
          </a:p>
        </p:txBody>
      </p:sp>
      <p:pic>
        <p:nvPicPr>
          <p:cNvPr id="10" name="Picture 9">
            <a:extLst>
              <a:ext uri="{FF2B5EF4-FFF2-40B4-BE49-F238E27FC236}">
                <a16:creationId xmlns:a16="http://schemas.microsoft.com/office/drawing/2014/main" id="{DCF7A6A2-65F6-4CB8-8210-EA2C1BAAE10B}"/>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98096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26277"/>
            <a:ext cx="7625541" cy="4354847"/>
          </a:xfrm>
        </p:spPr>
        <p:txBody>
          <a:bodyPr>
            <a:normAutofit fontScale="92500" lnSpcReduction="20000"/>
          </a:bodyPr>
          <a:lstStyle/>
          <a:p>
            <a:pPr marL="365125" indent="-365125" algn="just">
              <a:lnSpc>
                <a:spcPct val="11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Increased capillary permeability is the main pathophysiological abnormality seen in dengue infection which results in plasma leakage into the extravascular compartment.</a:t>
            </a:r>
            <a:r>
              <a:rPr lang="en-US" sz="2400" baseline="30000" dirty="0">
                <a:latin typeface="Arial" panose="020B0604020202020204" pitchFamily="34" charset="0"/>
                <a:cs typeface="Arial" panose="020B0604020202020204" pitchFamily="34" charset="0"/>
              </a:rPr>
              <a:t>3</a:t>
            </a:r>
          </a:p>
          <a:p>
            <a:pPr marL="365125" indent="-365125" algn="just">
              <a:lnSpc>
                <a:spcPct val="110000"/>
              </a:lnSpc>
              <a:spcBef>
                <a:spcPts val="0"/>
              </a:spcBef>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This results in </a:t>
            </a:r>
            <a:r>
              <a:rPr lang="en-US" sz="2400" dirty="0" err="1">
                <a:latin typeface="Arial" panose="020B0604020202020204" pitchFamily="34" charset="0"/>
                <a:cs typeface="Arial" panose="020B0604020202020204" pitchFamily="34" charset="0"/>
              </a:rPr>
              <a:t>haemoconcentration</a:t>
            </a:r>
            <a:r>
              <a:rPr lang="en-US" sz="2400" dirty="0">
                <a:latin typeface="Arial" panose="020B0604020202020204" pitchFamily="34" charset="0"/>
                <a:cs typeface="Arial" panose="020B0604020202020204" pitchFamily="34" charset="0"/>
              </a:rPr>
              <a:t> &amp; </a:t>
            </a:r>
            <a:r>
              <a:rPr lang="en-US" sz="2400" dirty="0" err="1">
                <a:latin typeface="Arial" panose="020B0604020202020204" pitchFamily="34" charset="0"/>
                <a:cs typeface="Arial" panose="020B0604020202020204" pitchFamily="34" charset="0"/>
              </a:rPr>
              <a:t>hypovolaemia</a:t>
            </a:r>
            <a:r>
              <a:rPr lang="en-US" sz="2400" dirty="0">
                <a:latin typeface="Arial" panose="020B0604020202020204" pitchFamily="34" charset="0"/>
                <a:cs typeface="Arial" panose="020B0604020202020204" pitchFamily="34" charset="0"/>
              </a:rPr>
              <a:t> or shock.</a:t>
            </a:r>
          </a:p>
          <a:p>
            <a:pPr marL="365125" indent="-365125" algn="just">
              <a:lnSpc>
                <a:spcPct val="110000"/>
              </a:lnSpc>
              <a:spcBef>
                <a:spcPts val="0"/>
              </a:spcBef>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Shock in dengue is a physiological continuum, from asymptomatic capillary leakage to compensated shock, then hypotensive shock &amp; eventually cardiac arrest.</a:t>
            </a:r>
            <a:r>
              <a:rPr lang="en-US" sz="2400" baseline="30000" dirty="0">
                <a:latin typeface="Arial" panose="020B0604020202020204" pitchFamily="34" charset="0"/>
                <a:cs typeface="Arial" panose="020B0604020202020204" pitchFamily="34" charset="0"/>
              </a:rPr>
              <a:t>10</a:t>
            </a:r>
          </a:p>
          <a:p>
            <a:pPr marL="365125" indent="-365125" algn="just">
              <a:lnSpc>
                <a:spcPct val="110000"/>
              </a:lnSpc>
              <a:spcBef>
                <a:spcPts val="0"/>
              </a:spcBef>
              <a:buFont typeface="Arial" panose="020B0604020202020204" pitchFamily="34" charset="0"/>
              <a:buChar char="•"/>
            </a:pPr>
            <a:endParaRPr lang="en-US" sz="2400" baseline="300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The mechanisms that lead to severe dengue are not well established.</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23</a:t>
            </a:fld>
            <a:endParaRPr lang="en-GB"/>
          </a:p>
        </p:txBody>
      </p:sp>
      <p:sp>
        <p:nvSpPr>
          <p:cNvPr id="8" name="Rectangle 7">
            <a:extLst>
              <a:ext uri="{FF2B5EF4-FFF2-40B4-BE49-F238E27FC236}">
                <a16:creationId xmlns:a16="http://schemas.microsoft.com/office/drawing/2014/main" id="{FA74A516-1947-4874-A43A-7B15FF79EC16}"/>
              </a:ext>
            </a:extLst>
          </p:cNvPr>
          <p:cNvSpPr/>
          <p:nvPr/>
        </p:nvSpPr>
        <p:spPr>
          <a:xfrm>
            <a:off x="504825" y="6381749"/>
            <a:ext cx="10637838" cy="3651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1950" indent="-361950" eaLnBrk="1" fontAlgn="auto" hangingPunct="1">
              <a:spcBef>
                <a:spcPts val="0"/>
              </a:spcBef>
              <a:spcAft>
                <a:spcPts val="0"/>
              </a:spcAft>
              <a:buFont typeface="+mj-lt"/>
              <a:buAutoNum type="arabicPeriod" startAt="3"/>
              <a:defRPr/>
            </a:pPr>
            <a:r>
              <a:rPr lang="en-US" sz="1100" dirty="0">
                <a:solidFill>
                  <a:schemeClr val="tx1"/>
                </a:solidFill>
                <a:latin typeface="Arial" panose="020B0604020202020204" pitchFamily="34" charset="0"/>
                <a:cs typeface="Arial" panose="020B0604020202020204" pitchFamily="34" charset="0"/>
              </a:rPr>
              <a:t>World Health Organization. Geneva: WHO; 2009.</a:t>
            </a:r>
          </a:p>
        </p:txBody>
      </p:sp>
      <p:pic>
        <p:nvPicPr>
          <p:cNvPr id="9" name="Picture 8">
            <a:extLst>
              <a:ext uri="{FF2B5EF4-FFF2-40B4-BE49-F238E27FC236}">
                <a16:creationId xmlns:a16="http://schemas.microsoft.com/office/drawing/2014/main" id="{1AFD275B-5839-4372-9947-28BDA643AE4B}"/>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10" name="Title 3">
            <a:extLst>
              <a:ext uri="{FF2B5EF4-FFF2-40B4-BE49-F238E27FC236}">
                <a16:creationId xmlns:a16="http://schemas.microsoft.com/office/drawing/2014/main" id="{A0B7BDBB-3A35-4D03-A515-684EA04F9B5E}"/>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5</a:t>
            </a:r>
            <a:endParaRPr lang="en-US" dirty="0"/>
          </a:p>
        </p:txBody>
      </p:sp>
      <p:pic>
        <p:nvPicPr>
          <p:cNvPr id="11" name="Picture 10">
            <a:extLst>
              <a:ext uri="{FF2B5EF4-FFF2-40B4-BE49-F238E27FC236}">
                <a16:creationId xmlns:a16="http://schemas.microsoft.com/office/drawing/2014/main" id="{C33EFD93-FEE9-4E65-B50A-FD573DE9294F}"/>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38263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306" y="2026278"/>
            <a:ext cx="7708669" cy="4347090"/>
          </a:xfrm>
        </p:spPr>
        <p:txBody>
          <a:bodyPr>
            <a:normAutofit lnSpcReduction="10000"/>
          </a:bodyPr>
          <a:lstStyle/>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During earlier stage of shock, the body compensates to maintain normal systolic blood pressure (BP). </a:t>
            </a:r>
            <a:r>
              <a:rPr lang="en-US" sz="2800" dirty="0" err="1">
                <a:latin typeface="Arial" panose="020B0604020202020204" pitchFamily="34" charset="0"/>
                <a:cs typeface="Arial" panose="020B0604020202020204" pitchFamily="34" charset="0"/>
              </a:rPr>
              <a:t>Hypovolaemia</a:t>
            </a:r>
            <a:r>
              <a:rPr lang="en-US" sz="2800" dirty="0">
                <a:latin typeface="Arial" panose="020B0604020202020204" pitchFamily="34" charset="0"/>
                <a:cs typeface="Arial" panose="020B0604020202020204" pitchFamily="34" charset="0"/>
              </a:rPr>
              <a:t> leads to reflex tachycardia &amp; widespread vasoconstriction due to increased sympathetic activity.</a:t>
            </a:r>
          </a:p>
          <a:p>
            <a:pPr marL="365125" indent="-365125" algn="just">
              <a:lnSpc>
                <a:spcPct val="100000"/>
              </a:lnSpc>
              <a:spcBef>
                <a:spcPts val="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Parameters to be monitored during </a:t>
            </a:r>
            <a:r>
              <a:rPr lang="en-US" sz="2800" dirty="0" err="1">
                <a:latin typeface="Arial" panose="020B0604020202020204" pitchFamily="34" charset="0"/>
                <a:cs typeface="Arial" panose="020B0604020202020204" pitchFamily="34" charset="0"/>
              </a:rPr>
              <a:t>haemodynamic</a:t>
            </a:r>
            <a:r>
              <a:rPr lang="en-US" sz="2800" dirty="0">
                <a:latin typeface="Arial" panose="020B0604020202020204" pitchFamily="34" charset="0"/>
                <a:cs typeface="Arial" panose="020B0604020202020204" pitchFamily="34" charset="0"/>
              </a:rPr>
              <a:t> assessment are shown in </a:t>
            </a:r>
            <a:r>
              <a:rPr lang="en-US" sz="2800" b="1" dirty="0">
                <a:latin typeface="Arial" panose="020B0604020202020204" pitchFamily="34" charset="0"/>
                <a:cs typeface="Arial" panose="020B0604020202020204" pitchFamily="34" charset="0"/>
              </a:rPr>
              <a:t>Table 1</a:t>
            </a:r>
            <a:r>
              <a:rPr lang="en-US" sz="2800" dirty="0">
                <a:latin typeface="Arial" panose="020B0604020202020204" pitchFamily="34" charset="0"/>
                <a:cs typeface="Arial" panose="020B0604020202020204" pitchFamily="34" charset="0"/>
              </a:rPr>
              <a:t>.</a:t>
            </a: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24</a:t>
            </a:fld>
            <a:endParaRPr lang="en-GB"/>
          </a:p>
        </p:txBody>
      </p:sp>
      <p:pic>
        <p:nvPicPr>
          <p:cNvPr id="8" name="Picture 7">
            <a:extLst>
              <a:ext uri="{FF2B5EF4-FFF2-40B4-BE49-F238E27FC236}">
                <a16:creationId xmlns:a16="http://schemas.microsoft.com/office/drawing/2014/main" id="{3B237D5E-8958-43AD-B846-E8692F68B273}"/>
              </a:ext>
            </a:extLst>
          </p:cNvPr>
          <p:cNvPicPr>
            <a:picLocks noChangeAspect="1"/>
          </p:cNvPicPr>
          <p:nvPr/>
        </p:nvPicPr>
        <p:blipFill>
          <a:blip r:embed="rId3"/>
          <a:stretch>
            <a:fillRect/>
          </a:stretch>
        </p:blipFill>
        <p:spPr>
          <a:xfrm>
            <a:off x="8393335" y="2026278"/>
            <a:ext cx="3294359" cy="3150272"/>
          </a:xfrm>
          <a:prstGeom prst="rect">
            <a:avLst/>
          </a:prstGeom>
          <a:ln>
            <a:noFill/>
          </a:ln>
          <a:effectLst>
            <a:outerShdw blurRad="190500" algn="tl" rotWithShape="0">
              <a:srgbClr val="000000">
                <a:alpha val="70000"/>
              </a:srgbClr>
            </a:outerShdw>
          </a:effectLst>
        </p:spPr>
      </p:pic>
      <p:sp>
        <p:nvSpPr>
          <p:cNvPr id="9" name="Title 3">
            <a:extLst>
              <a:ext uri="{FF2B5EF4-FFF2-40B4-BE49-F238E27FC236}">
                <a16:creationId xmlns:a16="http://schemas.microsoft.com/office/drawing/2014/main" id="{4461F49E-6EF1-451A-90FB-01D116A29559}"/>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6</a:t>
            </a:r>
            <a:endParaRPr lang="en-US" dirty="0"/>
          </a:p>
        </p:txBody>
      </p:sp>
      <p:pic>
        <p:nvPicPr>
          <p:cNvPr id="10" name="Picture 9">
            <a:extLst>
              <a:ext uri="{FF2B5EF4-FFF2-40B4-BE49-F238E27FC236}">
                <a16:creationId xmlns:a16="http://schemas.microsoft.com/office/drawing/2014/main" id="{D56A317E-8FB1-4B4B-8624-CA0D01931A40}"/>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82577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25</a:t>
            </a:fld>
            <a:endParaRPr lang="en-GB"/>
          </a:p>
        </p:txBody>
      </p:sp>
      <p:pic>
        <p:nvPicPr>
          <p:cNvPr id="9" name="Picture 8">
            <a:extLst>
              <a:ext uri="{FF2B5EF4-FFF2-40B4-BE49-F238E27FC236}">
                <a16:creationId xmlns:a16="http://schemas.microsoft.com/office/drawing/2014/main" id="{6B028D9A-0D6D-4AEA-AEF8-90AC3417DD92}"/>
              </a:ext>
            </a:extLst>
          </p:cNvPr>
          <p:cNvPicPr>
            <a:picLocks noChangeAspect="1"/>
          </p:cNvPicPr>
          <p:nvPr/>
        </p:nvPicPr>
        <p:blipFill>
          <a:blip r:embed="rId3"/>
          <a:stretch>
            <a:fillRect/>
          </a:stretch>
        </p:blipFill>
        <p:spPr>
          <a:xfrm>
            <a:off x="1037520" y="1768514"/>
            <a:ext cx="5967019" cy="4969145"/>
          </a:xfrm>
          <a:prstGeom prst="rect">
            <a:avLst/>
          </a:prstGeom>
          <a:ln>
            <a:noFill/>
          </a:ln>
          <a:effectLst>
            <a:outerShdw blurRad="190500" algn="tl" rotWithShape="0">
              <a:srgbClr val="000000">
                <a:alpha val="70000"/>
              </a:srgbClr>
            </a:outerShdw>
          </a:effectLst>
        </p:spPr>
      </p:pic>
      <p:sp>
        <p:nvSpPr>
          <p:cNvPr id="10" name="Rectangle 9">
            <a:extLst>
              <a:ext uri="{FF2B5EF4-FFF2-40B4-BE49-F238E27FC236}">
                <a16:creationId xmlns:a16="http://schemas.microsoft.com/office/drawing/2014/main" id="{CCC9EB9B-99F8-4AB3-934C-E80928C51CBB}"/>
              </a:ext>
            </a:extLst>
          </p:cNvPr>
          <p:cNvSpPr/>
          <p:nvPr/>
        </p:nvSpPr>
        <p:spPr>
          <a:xfrm>
            <a:off x="7644619" y="5885410"/>
            <a:ext cx="3666509" cy="487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Modified</a:t>
            </a:r>
            <a:r>
              <a:rPr lang="en-US" sz="1200" dirty="0">
                <a:solidFill>
                  <a:schemeClr val="tx1"/>
                </a:solidFill>
                <a:latin typeface="Arial" panose="020B0604020202020204" pitchFamily="34" charset="0"/>
                <a:cs typeface="Arial" panose="020B0604020202020204" pitchFamily="34" charset="0"/>
              </a:rPr>
              <a:t>: World Health Organization. Handbook for Clinical Management of Dengue. Geneva: WHO; 2012</a:t>
            </a:r>
          </a:p>
        </p:txBody>
      </p:sp>
      <p:pic>
        <p:nvPicPr>
          <p:cNvPr id="8" name="Picture 7">
            <a:extLst>
              <a:ext uri="{FF2B5EF4-FFF2-40B4-BE49-F238E27FC236}">
                <a16:creationId xmlns:a16="http://schemas.microsoft.com/office/drawing/2014/main" id="{DCDA4A1A-6AD5-490D-BF4C-CF696C122DCF}"/>
              </a:ext>
            </a:extLst>
          </p:cNvPr>
          <p:cNvPicPr>
            <a:picLocks noChangeAspect="1"/>
          </p:cNvPicPr>
          <p:nvPr/>
        </p:nvPicPr>
        <p:blipFill>
          <a:blip r:embed="rId4"/>
          <a:stretch>
            <a:fillRect/>
          </a:stretch>
        </p:blipFill>
        <p:spPr>
          <a:xfrm>
            <a:off x="8077456" y="2026278"/>
            <a:ext cx="3294359" cy="3150272"/>
          </a:xfrm>
          <a:prstGeom prst="rect">
            <a:avLst/>
          </a:prstGeom>
          <a:ln>
            <a:noFill/>
          </a:ln>
          <a:effectLst>
            <a:outerShdw blurRad="190500" algn="tl" rotWithShape="0">
              <a:srgbClr val="000000">
                <a:alpha val="70000"/>
              </a:srgbClr>
            </a:outerShdw>
          </a:effectLst>
        </p:spPr>
      </p:pic>
      <p:sp>
        <p:nvSpPr>
          <p:cNvPr id="11" name="Title 3">
            <a:extLst>
              <a:ext uri="{FF2B5EF4-FFF2-40B4-BE49-F238E27FC236}">
                <a16:creationId xmlns:a16="http://schemas.microsoft.com/office/drawing/2014/main" id="{F111E063-2567-4C1E-B96D-E2A3A627834C}"/>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5"/>
                  <a:tile tx="6350" ty="-127000" sx="65000" sy="64000" flip="none" algn="tl"/>
                </a:blipFill>
                <a:latin typeface="+mj-lt"/>
                <a:ea typeface="+mj-ea"/>
                <a:cs typeface="+mj-cs"/>
              </a:defRPr>
            </a:lvl1pPr>
          </a:lstStyle>
          <a:p>
            <a:pPr algn="ctr">
              <a:lnSpc>
                <a:spcPct val="100000"/>
              </a:lnSpc>
              <a:defRPr/>
            </a:pPr>
            <a:r>
              <a:rPr lang="en-MY" dirty="0"/>
              <a:t>Critical Phase -</a:t>
            </a:r>
            <a:r>
              <a:rPr lang="en-MY" baseline="-25000" dirty="0"/>
              <a:t>7</a:t>
            </a:r>
            <a:endParaRPr lang="en-US" dirty="0"/>
          </a:p>
        </p:txBody>
      </p:sp>
      <p:pic>
        <p:nvPicPr>
          <p:cNvPr id="12" name="Picture 11">
            <a:extLst>
              <a:ext uri="{FF2B5EF4-FFF2-40B4-BE49-F238E27FC236}">
                <a16:creationId xmlns:a16="http://schemas.microsoft.com/office/drawing/2014/main" id="{558CAB53-762E-4910-8E61-A6DA358797DD}"/>
              </a:ext>
            </a:extLst>
          </p:cNvPr>
          <p:cNvPicPr>
            <a:picLocks noChangeAspect="1"/>
          </p:cNvPicPr>
          <p:nvPr/>
        </p:nvPicPr>
        <p:blipFill>
          <a:blip r:embed="rId6"/>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1654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896" y="2026278"/>
            <a:ext cx="10764704" cy="4347090"/>
          </a:xfrm>
        </p:spPr>
        <p:txBody>
          <a:bodyPr>
            <a:normAutofit fontScale="92500" lnSpcReduction="20000"/>
          </a:bodyPr>
          <a:lstStyle/>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Most cases of severe dengue will enter the convalescent phase 24 - 48 hours after the onset of plasma leakage. </a:t>
            </a:r>
          </a:p>
          <a:p>
            <a:pPr marL="0" indent="0" algn="just">
              <a:lnSpc>
                <a:spcPct val="100000"/>
              </a:lnSpc>
              <a:spcBef>
                <a:spcPts val="0"/>
              </a:spcBef>
              <a:buNone/>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This is followed by gradual reabsorption of extravascular compartment in the next 48 - 72 hours.</a:t>
            </a:r>
            <a:r>
              <a:rPr lang="en-US" sz="2800" baseline="30000" dirty="0">
                <a:latin typeface="Arial" panose="020B0604020202020204" pitchFamily="34" charset="0"/>
                <a:cs typeface="Arial" panose="020B0604020202020204" pitchFamily="34" charset="0"/>
              </a:rPr>
              <a:t>10</a:t>
            </a:r>
          </a:p>
          <a:p>
            <a:pPr marL="365125" indent="-365125" algn="just">
              <a:lnSpc>
                <a:spcPct val="100000"/>
              </a:lnSpc>
              <a:spcBef>
                <a:spcPts val="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Improvement of patient’s general condition is shown by gradual return of appetite, disappearance of gastrointestinal symptoms, </a:t>
            </a:r>
            <a:r>
              <a:rPr lang="en-US" sz="2800" dirty="0" err="1">
                <a:latin typeface="Arial" panose="020B0604020202020204" pitchFamily="34" charset="0"/>
                <a:cs typeface="Arial" panose="020B0604020202020204" pitchFamily="34" charset="0"/>
              </a:rPr>
              <a:t>stabilisation</a:t>
            </a:r>
            <a:r>
              <a:rPr lang="en-US" sz="2800" dirty="0">
                <a:latin typeface="Arial" panose="020B0604020202020204" pitchFamily="34" charset="0"/>
                <a:cs typeface="Arial" panose="020B0604020202020204" pitchFamily="34" charset="0"/>
              </a:rPr>
              <a:t> of </a:t>
            </a:r>
            <a:r>
              <a:rPr lang="en-US" sz="2800" dirty="0" err="1">
                <a:latin typeface="Arial" panose="020B0604020202020204" pitchFamily="34" charset="0"/>
                <a:cs typeface="Arial" panose="020B0604020202020204" pitchFamily="34" charset="0"/>
              </a:rPr>
              <a:t>haemodynamic</a:t>
            </a:r>
            <a:r>
              <a:rPr lang="en-US" sz="2800" dirty="0">
                <a:latin typeface="Arial" panose="020B0604020202020204" pitchFamily="34" charset="0"/>
                <a:cs typeface="Arial" panose="020B0604020202020204" pitchFamily="34" charset="0"/>
              </a:rPr>
              <a:t> status &amp; commencement of diuresis. </a:t>
            </a:r>
          </a:p>
          <a:p>
            <a:pPr marL="365125" indent="-365125" algn="just">
              <a:lnSpc>
                <a:spcPct val="100000"/>
              </a:lnSpc>
              <a:spcBef>
                <a:spcPts val="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800" dirty="0">
                <a:latin typeface="Arial" panose="020B0604020202020204" pitchFamily="34" charset="0"/>
                <a:cs typeface="Arial" panose="020B0604020202020204" pitchFamily="34" charset="0"/>
              </a:rPr>
              <a:t>Some patients may develop a confluent erythematous or petechial rash with small areas of normal skin over the extremities described as “isles of white in the sea of red”.</a:t>
            </a:r>
            <a:r>
              <a:rPr lang="en-US" sz="2800" baseline="30000" dirty="0">
                <a:latin typeface="Arial" panose="020B0604020202020204" pitchFamily="34" charset="0"/>
                <a:cs typeface="Arial" panose="020B0604020202020204" pitchFamily="34" charset="0"/>
              </a:rPr>
              <a:t>10</a:t>
            </a:r>
            <a:endParaRPr lang="en-US" sz="28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26</a:t>
            </a:fld>
            <a:endParaRPr lang="en-GB"/>
          </a:p>
        </p:txBody>
      </p:sp>
      <p:sp>
        <p:nvSpPr>
          <p:cNvPr id="8" name="Title 3">
            <a:extLst>
              <a:ext uri="{FF2B5EF4-FFF2-40B4-BE49-F238E27FC236}">
                <a16:creationId xmlns:a16="http://schemas.microsoft.com/office/drawing/2014/main" id="{23C0C647-DED4-4F98-988B-4BC970A4294B}"/>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MY" dirty="0"/>
              <a:t>Recovery Phase</a:t>
            </a:r>
            <a:endParaRPr lang="en-US" dirty="0"/>
          </a:p>
        </p:txBody>
      </p:sp>
      <p:pic>
        <p:nvPicPr>
          <p:cNvPr id="9" name="Picture 8">
            <a:extLst>
              <a:ext uri="{FF2B5EF4-FFF2-40B4-BE49-F238E27FC236}">
                <a16:creationId xmlns:a16="http://schemas.microsoft.com/office/drawing/2014/main" id="{9F9DFD44-9796-4239-B9DF-D854518286B7}"/>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47651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27</a:t>
            </a:fld>
            <a:endParaRPr lang="en-GB"/>
          </a:p>
        </p:txBody>
      </p:sp>
      <p:pic>
        <p:nvPicPr>
          <p:cNvPr id="11" name="Picture 10">
            <a:extLst>
              <a:ext uri="{FF2B5EF4-FFF2-40B4-BE49-F238E27FC236}">
                <a16:creationId xmlns:a16="http://schemas.microsoft.com/office/drawing/2014/main" id="{095C0C6A-82E9-43F4-9F19-87433B18EA90}"/>
              </a:ext>
            </a:extLst>
          </p:cNvPr>
          <p:cNvPicPr>
            <a:picLocks noChangeAspect="1"/>
          </p:cNvPicPr>
          <p:nvPr/>
        </p:nvPicPr>
        <p:blipFill rotWithShape="1">
          <a:blip r:embed="rId3"/>
          <a:srcRect l="7096" r="7235" b="40692"/>
          <a:stretch/>
        </p:blipFill>
        <p:spPr>
          <a:xfrm>
            <a:off x="2046693" y="2336657"/>
            <a:ext cx="8098613" cy="3561223"/>
          </a:xfrm>
          <a:prstGeom prst="rect">
            <a:avLst/>
          </a:prstGeom>
          <a:ln>
            <a:noFill/>
          </a:ln>
          <a:effectLst>
            <a:outerShdw blurRad="190500" algn="tl" rotWithShape="0">
              <a:srgbClr val="000000">
                <a:alpha val="70000"/>
              </a:srgbClr>
            </a:outerShdw>
          </a:effectLst>
        </p:spPr>
      </p:pic>
      <p:sp>
        <p:nvSpPr>
          <p:cNvPr id="8" name="Title 3">
            <a:extLst>
              <a:ext uri="{FF2B5EF4-FFF2-40B4-BE49-F238E27FC236}">
                <a16:creationId xmlns:a16="http://schemas.microsoft.com/office/drawing/2014/main" id="{681A5111-D3F7-4445-82E6-00AC4B6C8DE7}"/>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Recovery Phase -</a:t>
            </a:r>
            <a:r>
              <a:rPr lang="en-MY" baseline="-25000" dirty="0"/>
              <a:t>2</a:t>
            </a:r>
            <a:endParaRPr lang="en-US" dirty="0"/>
          </a:p>
        </p:txBody>
      </p:sp>
      <p:pic>
        <p:nvPicPr>
          <p:cNvPr id="9" name="Picture 8">
            <a:extLst>
              <a:ext uri="{FF2B5EF4-FFF2-40B4-BE49-F238E27FC236}">
                <a16:creationId xmlns:a16="http://schemas.microsoft.com/office/drawing/2014/main" id="{84518308-8099-41BA-996B-67E3ACAF5C2C}"/>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37431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1803B1-EA90-4128-9BA3-3F53F7527269}"/>
              </a:ext>
            </a:extLst>
          </p:cNvPr>
          <p:cNvSpPr>
            <a:spLocks noGrp="1"/>
          </p:cNvSpPr>
          <p:nvPr>
            <p:ph type="sldNum" sz="quarter" idx="12"/>
          </p:nvPr>
        </p:nvSpPr>
        <p:spPr/>
        <p:txBody>
          <a:bodyPr/>
          <a:lstStyle/>
          <a:p>
            <a:fld id="{57C82220-C36A-454C-98C7-D111463D3312}" type="slidenum">
              <a:rPr lang="en-GB" smtClean="0"/>
              <a:t>28</a:t>
            </a:fld>
            <a:endParaRPr lang="en-GB"/>
          </a:p>
        </p:txBody>
      </p:sp>
      <p:pic>
        <p:nvPicPr>
          <p:cNvPr id="9" name="Picture 8">
            <a:extLst>
              <a:ext uri="{FF2B5EF4-FFF2-40B4-BE49-F238E27FC236}">
                <a16:creationId xmlns:a16="http://schemas.microsoft.com/office/drawing/2014/main" id="{F8202CDF-713A-432A-94AD-70C5B12694E1}"/>
              </a:ext>
            </a:extLst>
          </p:cNvPr>
          <p:cNvPicPr>
            <a:picLocks noChangeAspect="1"/>
          </p:cNvPicPr>
          <p:nvPr/>
        </p:nvPicPr>
        <p:blipFill rotWithShape="1">
          <a:blip r:embed="rId3"/>
          <a:srcRect l="1573" t="60949" r="1399" b="2058"/>
          <a:stretch/>
        </p:blipFill>
        <p:spPr>
          <a:xfrm>
            <a:off x="1166638" y="2837687"/>
            <a:ext cx="9858723" cy="2387485"/>
          </a:xfrm>
          <a:prstGeom prst="rect">
            <a:avLst/>
          </a:prstGeom>
        </p:spPr>
      </p:pic>
      <p:sp>
        <p:nvSpPr>
          <p:cNvPr id="8" name="Title 3">
            <a:extLst>
              <a:ext uri="{FF2B5EF4-FFF2-40B4-BE49-F238E27FC236}">
                <a16:creationId xmlns:a16="http://schemas.microsoft.com/office/drawing/2014/main" id="{EADEA6D8-1A22-4C40-AF21-ED22D38AE1FE}"/>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Recovery Phase -</a:t>
            </a:r>
            <a:r>
              <a:rPr lang="en-MY" baseline="-25000" dirty="0"/>
              <a:t>2</a:t>
            </a:r>
            <a:endParaRPr lang="en-US" dirty="0"/>
          </a:p>
        </p:txBody>
      </p:sp>
      <p:pic>
        <p:nvPicPr>
          <p:cNvPr id="10" name="Picture 9">
            <a:extLst>
              <a:ext uri="{FF2B5EF4-FFF2-40B4-BE49-F238E27FC236}">
                <a16:creationId xmlns:a16="http://schemas.microsoft.com/office/drawing/2014/main" id="{2C2E9B0F-D9D6-4684-A01D-0F006DCF3E87}"/>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73378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a:extLst>
              <a:ext uri="{FF2B5EF4-FFF2-40B4-BE49-F238E27FC236}">
                <a16:creationId xmlns:a16="http://schemas.microsoft.com/office/drawing/2014/main" id="{B1210518-8ED5-4CA6-A03F-9F05599A4A55}"/>
              </a:ext>
            </a:extLst>
          </p:cNvPr>
          <p:cNvSpPr>
            <a:spLocks noGrp="1" noChangeArrowheads="1"/>
          </p:cNvSpPr>
          <p:nvPr>
            <p:ph idx="1"/>
          </p:nvPr>
        </p:nvSpPr>
        <p:spPr>
          <a:xfrm>
            <a:off x="504825" y="2120900"/>
            <a:ext cx="11182350" cy="4252468"/>
          </a:xfrm>
        </p:spPr>
        <p:txBody>
          <a:bodyPr>
            <a:normAutofit lnSpcReduction="10000"/>
          </a:bodyPr>
          <a:lstStyle/>
          <a:p>
            <a:pPr marL="357188" indent="-357188" algn="just" eaLnBrk="1" hangingPunct="1">
              <a:lnSpc>
                <a:spcPct val="120000"/>
              </a:lnSpc>
              <a:spcBef>
                <a:spcPct val="0"/>
              </a:spcBef>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Dengue infection affects all age groups including children worldwide. </a:t>
            </a:r>
          </a:p>
          <a:p>
            <a:pPr marL="0" indent="0" algn="just" eaLnBrk="1" hangingPunct="1">
              <a:lnSpc>
                <a:spcPct val="120000"/>
              </a:lnSpc>
              <a:spcBef>
                <a:spcPct val="0"/>
              </a:spcBef>
              <a:buNone/>
            </a:pPr>
            <a:endParaRPr lang="en-US" altLang="en-US" sz="2400" dirty="0">
              <a:latin typeface="Arial" panose="020B0604020202020204" pitchFamily="34" charset="0"/>
              <a:cs typeface="Arial" panose="020B0604020202020204" pitchFamily="34" charset="0"/>
            </a:endParaRPr>
          </a:p>
          <a:p>
            <a:pPr marL="357188" indent="-357188" algn="just" eaLnBrk="1" hangingPunct="1">
              <a:lnSpc>
                <a:spcPct val="120000"/>
              </a:lnSpc>
              <a:spcBef>
                <a:spcPct val="0"/>
              </a:spcBef>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Among the different </a:t>
            </a:r>
            <a:r>
              <a:rPr lang="en-US" altLang="en-US" sz="2400" dirty="0" err="1">
                <a:latin typeface="Arial" panose="020B0604020202020204" pitchFamily="34" charset="0"/>
                <a:cs typeface="Arial" panose="020B0604020202020204" pitchFamily="34" charset="0"/>
              </a:rPr>
              <a:t>paediatric</a:t>
            </a:r>
            <a:r>
              <a:rPr lang="en-US" altLang="en-US" sz="2400" dirty="0">
                <a:latin typeface="Arial" panose="020B0604020202020204" pitchFamily="34" charset="0"/>
                <a:cs typeface="Arial" panose="020B0604020202020204" pitchFamily="34" charset="0"/>
              </a:rPr>
              <a:t> age groups, infants are at high-risk of getting severe dengue.</a:t>
            </a:r>
          </a:p>
          <a:p>
            <a:pPr marL="0" indent="0" algn="just" eaLnBrk="1" hangingPunct="1">
              <a:lnSpc>
                <a:spcPct val="120000"/>
              </a:lnSpc>
              <a:spcBef>
                <a:spcPct val="0"/>
              </a:spcBef>
              <a:buNone/>
            </a:pPr>
            <a:endParaRPr lang="en-US" altLang="en-US" sz="2400" dirty="0">
              <a:latin typeface="Arial" panose="020B0604020202020204" pitchFamily="34" charset="0"/>
              <a:cs typeface="Arial" panose="020B0604020202020204" pitchFamily="34" charset="0"/>
            </a:endParaRPr>
          </a:p>
          <a:p>
            <a:pPr marL="357188" indent="-357188" algn="just" eaLnBrk="1" hangingPunct="1">
              <a:lnSpc>
                <a:spcPct val="120000"/>
              </a:lnSpc>
              <a:spcBef>
                <a:spcPct val="0"/>
              </a:spcBef>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In majority of children (0 - 12 years old), dengue causes flu-like illness which might be difficult to differentiate from other OFI &amp; seldom causes death.</a:t>
            </a:r>
          </a:p>
          <a:p>
            <a:pPr marL="357188" indent="-357188" algn="just" eaLnBrk="1" hangingPunct="1">
              <a:lnSpc>
                <a:spcPct val="120000"/>
              </a:lnSpc>
              <a:spcBef>
                <a:spcPct val="0"/>
              </a:spcBef>
              <a:buFont typeface="Arial" panose="020B0604020202020204" pitchFamily="34" charset="0"/>
              <a:buChar char="•"/>
            </a:pPr>
            <a:endParaRPr lang="en-US" altLang="en-US" sz="2400" dirty="0">
              <a:latin typeface="Arial" panose="020B0604020202020204" pitchFamily="34" charset="0"/>
              <a:cs typeface="Arial" panose="020B0604020202020204" pitchFamily="34" charset="0"/>
            </a:endParaRPr>
          </a:p>
          <a:p>
            <a:pPr marL="357188" indent="-357188" algn="just" eaLnBrk="1" hangingPunct="1">
              <a:lnSpc>
                <a:spcPct val="120000"/>
              </a:lnSpc>
              <a:spcBef>
                <a:spcPct val="0"/>
              </a:spcBef>
              <a:buFont typeface="Arial" panose="020B0604020202020204" pitchFamily="34" charset="0"/>
              <a:buChar char="•"/>
            </a:pPr>
            <a:r>
              <a:rPr lang="en-US" altLang="en-US" sz="2400" dirty="0">
                <a:latin typeface="Arial" panose="020B0604020202020204" pitchFamily="34" charset="0"/>
                <a:cs typeface="Arial" panose="020B0604020202020204" pitchFamily="34" charset="0"/>
              </a:rPr>
              <a:t>Only a small proportion will have severe dengue and this is heralded by warning signs.</a:t>
            </a:r>
          </a:p>
        </p:txBody>
      </p:sp>
      <p:sp>
        <p:nvSpPr>
          <p:cNvPr id="8" name="Slide Number Placeholder 7">
            <a:extLst>
              <a:ext uri="{FF2B5EF4-FFF2-40B4-BE49-F238E27FC236}">
                <a16:creationId xmlns:a16="http://schemas.microsoft.com/office/drawing/2014/main" id="{F150F12C-FF0D-4B1D-AA4A-C32882E7E3DE}"/>
              </a:ext>
            </a:extLst>
          </p:cNvPr>
          <p:cNvSpPr>
            <a:spLocks noGrp="1"/>
          </p:cNvSpPr>
          <p:nvPr>
            <p:ph type="sldNum" sz="quarter" idx="12"/>
          </p:nvPr>
        </p:nvSpPr>
        <p:spPr/>
        <p:txBody>
          <a:bodyPr/>
          <a:lstStyle/>
          <a:p>
            <a:pPr>
              <a:defRPr/>
            </a:pPr>
            <a:fld id="{A7452797-FDAF-423F-B7E9-BBD98C545D31}" type="slidenum">
              <a:rPr lang="en-MY"/>
              <a:pPr>
                <a:defRPr/>
              </a:pPr>
              <a:t>29</a:t>
            </a:fld>
            <a:endParaRPr lang="en-MY"/>
          </a:p>
        </p:txBody>
      </p:sp>
      <p:sp>
        <p:nvSpPr>
          <p:cNvPr id="6" name="Title 3">
            <a:extLst>
              <a:ext uri="{FF2B5EF4-FFF2-40B4-BE49-F238E27FC236}">
                <a16:creationId xmlns:a16="http://schemas.microsoft.com/office/drawing/2014/main" id="{4DACAF46-7DA0-43E6-833E-B3248E244ECB}"/>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Take Home Messages</a:t>
            </a:r>
          </a:p>
        </p:txBody>
      </p:sp>
      <p:pic>
        <p:nvPicPr>
          <p:cNvPr id="7" name="Picture 6">
            <a:extLst>
              <a:ext uri="{FF2B5EF4-FFF2-40B4-BE49-F238E27FC236}">
                <a16:creationId xmlns:a16="http://schemas.microsoft.com/office/drawing/2014/main" id="{83ADF7E0-DA7E-401B-A68E-B9C802C82068}"/>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895" y="2011680"/>
            <a:ext cx="10673541" cy="4361688"/>
          </a:xfrm>
        </p:spPr>
        <p:txBody>
          <a:bodyPr>
            <a:normAutofit fontScale="92500" lnSpcReduction="10000"/>
          </a:bodyPr>
          <a:lstStyle/>
          <a:p>
            <a:pPr marL="365125" indent="-365125" algn="just">
              <a:lnSpc>
                <a:spcPct val="110000"/>
              </a:lnSpc>
              <a:spcBef>
                <a:spcPts val="0"/>
              </a:spcBef>
              <a:buFont typeface="Arial" panose="020B0604020202020204" pitchFamily="34" charset="0"/>
              <a:buChar char="•"/>
            </a:pPr>
            <a:r>
              <a:rPr lang="en-US" sz="2600" dirty="0">
                <a:latin typeface="Arial" panose="020B0604020202020204" pitchFamily="34" charset="0"/>
                <a:cs typeface="Arial" panose="020B0604020202020204" pitchFamily="34" charset="0"/>
              </a:rPr>
              <a:t>Dengue fever (DF) is a common &amp; serious mosquito-borne viral disease. It is caused by dengue virus (DENV) which has four serotypes (Den 1, Den 2, Den 3 &amp; Den 4). </a:t>
            </a:r>
          </a:p>
          <a:p>
            <a:pPr marL="0" indent="0" algn="just">
              <a:lnSpc>
                <a:spcPct val="110000"/>
              </a:lnSpc>
              <a:spcBef>
                <a:spcPts val="0"/>
              </a:spcBef>
              <a:buNone/>
            </a:pPr>
            <a:endParaRPr lang="en-US" sz="26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600" dirty="0">
                <a:latin typeface="Arial" panose="020B0604020202020204" pitchFamily="34" charset="0"/>
                <a:cs typeface="Arial" panose="020B0604020202020204" pitchFamily="34" charset="0"/>
              </a:rPr>
              <a:t>All serotypes are found in Malaysia &amp; the predominant serotype changes from year to year.</a:t>
            </a:r>
          </a:p>
          <a:p>
            <a:pPr marL="0" indent="0" algn="just">
              <a:lnSpc>
                <a:spcPct val="110000"/>
              </a:lnSpc>
              <a:spcBef>
                <a:spcPts val="0"/>
              </a:spcBef>
              <a:buNone/>
            </a:pPr>
            <a:endParaRPr lang="en-US" sz="26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MY" sz="2600" dirty="0">
                <a:latin typeface="Arial" panose="020B0604020202020204" pitchFamily="34" charset="0"/>
                <a:cs typeface="Arial" panose="020B0604020202020204" pitchFamily="34" charset="0"/>
              </a:rPr>
              <a:t>Dengue infection affects all age groups including children worldwide.</a:t>
            </a:r>
          </a:p>
          <a:p>
            <a:pPr marL="0" indent="0" algn="just">
              <a:lnSpc>
                <a:spcPct val="110000"/>
              </a:lnSpc>
              <a:spcBef>
                <a:spcPts val="0"/>
              </a:spcBef>
              <a:buNone/>
            </a:pPr>
            <a:r>
              <a:rPr lang="en-MY" sz="2600" dirty="0">
                <a:latin typeface="Arial" panose="020B0604020202020204" pitchFamily="34" charset="0"/>
                <a:cs typeface="Arial" panose="020B0604020202020204" pitchFamily="34" charset="0"/>
              </a:rPr>
              <a:t> </a:t>
            </a:r>
          </a:p>
          <a:p>
            <a:pPr marL="365125" indent="-365125" algn="just">
              <a:lnSpc>
                <a:spcPct val="110000"/>
              </a:lnSpc>
              <a:spcBef>
                <a:spcPts val="0"/>
              </a:spcBef>
              <a:buFont typeface="Arial" panose="020B0604020202020204" pitchFamily="34" charset="0"/>
              <a:buChar char="•"/>
            </a:pPr>
            <a:r>
              <a:rPr lang="en-MY" sz="2600" dirty="0">
                <a:latin typeface="Arial" panose="020B0604020202020204" pitchFamily="34" charset="0"/>
                <a:cs typeface="Arial" panose="020B0604020202020204" pitchFamily="34" charset="0"/>
              </a:rPr>
              <a:t>WHO estimates that 500,000 people with severe dengue require hospitalisation each year, a large proportion of whom are children.</a:t>
            </a:r>
            <a:r>
              <a:rPr lang="en-MY" sz="2600" baseline="30000" dirty="0">
                <a:latin typeface="Arial" panose="020B0604020202020204" pitchFamily="34" charset="0"/>
                <a:cs typeface="Arial" panose="020B0604020202020204" pitchFamily="34" charset="0"/>
              </a:rPr>
              <a:t>2 - 3</a:t>
            </a:r>
            <a:endParaRPr lang="en-GB" sz="3200" dirty="0"/>
          </a:p>
        </p:txBody>
      </p:sp>
      <p:sp>
        <p:nvSpPr>
          <p:cNvPr id="9" name="Rectangle 8">
            <a:extLst>
              <a:ext uri="{FF2B5EF4-FFF2-40B4-BE49-F238E27FC236}">
                <a16:creationId xmlns:a16="http://schemas.microsoft.com/office/drawing/2014/main" id="{B7A22C4B-0B8A-4FD7-908B-1E2A03B79A6A}"/>
              </a:ext>
            </a:extLst>
          </p:cNvPr>
          <p:cNvSpPr/>
          <p:nvPr/>
        </p:nvSpPr>
        <p:spPr>
          <a:xfrm>
            <a:off x="504825" y="6169025"/>
            <a:ext cx="10637838" cy="577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1950" indent="-361950" eaLnBrk="1" fontAlgn="auto" hangingPunct="1">
              <a:spcBef>
                <a:spcPts val="0"/>
              </a:spcBef>
              <a:spcAft>
                <a:spcPts val="0"/>
              </a:spcAft>
              <a:buFont typeface="+mj-lt"/>
              <a:buAutoNum type="arabicPeriod" startAt="2"/>
              <a:defRPr/>
            </a:pPr>
            <a:r>
              <a:rPr lang="en-US" sz="1100" dirty="0">
                <a:solidFill>
                  <a:schemeClr val="tx1"/>
                </a:solidFill>
                <a:latin typeface="Arial" panose="020B0604020202020204" pitchFamily="34" charset="0"/>
                <a:cs typeface="Arial" panose="020B0604020202020204" pitchFamily="34" charset="0"/>
              </a:rPr>
              <a:t>Bhatt S et al. Nature. 2013;496(7446):504-7.</a:t>
            </a:r>
          </a:p>
          <a:p>
            <a:pPr marL="361950" indent="-361950" eaLnBrk="1" fontAlgn="auto" hangingPunct="1">
              <a:spcBef>
                <a:spcPts val="0"/>
              </a:spcBef>
              <a:spcAft>
                <a:spcPts val="0"/>
              </a:spcAft>
              <a:buFont typeface="+mj-lt"/>
              <a:buAutoNum type="arabicPeriod" startAt="2"/>
              <a:defRPr/>
            </a:pPr>
            <a:r>
              <a:rPr lang="en-US" sz="1100" dirty="0">
                <a:solidFill>
                  <a:schemeClr val="tx1"/>
                </a:solidFill>
                <a:latin typeface="Arial" panose="020B0604020202020204" pitchFamily="34" charset="0"/>
                <a:cs typeface="Arial" panose="020B0604020202020204" pitchFamily="34" charset="0"/>
              </a:rPr>
              <a:t>World Health Organization. Geneva: WHO; 2009.</a:t>
            </a:r>
          </a:p>
        </p:txBody>
      </p:sp>
      <p:sp>
        <p:nvSpPr>
          <p:cNvPr id="10" name="Slide Number Placeholder 9">
            <a:extLst>
              <a:ext uri="{FF2B5EF4-FFF2-40B4-BE49-F238E27FC236}">
                <a16:creationId xmlns:a16="http://schemas.microsoft.com/office/drawing/2014/main" id="{2C49FC92-57C0-49CD-BE24-1B2F74AF8C3C}"/>
              </a:ext>
            </a:extLst>
          </p:cNvPr>
          <p:cNvSpPr>
            <a:spLocks noGrp="1"/>
          </p:cNvSpPr>
          <p:nvPr>
            <p:ph type="sldNum" sz="quarter" idx="12"/>
          </p:nvPr>
        </p:nvSpPr>
        <p:spPr/>
        <p:txBody>
          <a:bodyPr/>
          <a:lstStyle/>
          <a:p>
            <a:fld id="{57C82220-C36A-454C-98C7-D111463D3312}" type="slidenum">
              <a:rPr lang="en-GB" smtClean="0"/>
              <a:t>3</a:t>
            </a:fld>
            <a:endParaRPr lang="en-GB"/>
          </a:p>
        </p:txBody>
      </p:sp>
      <p:sp>
        <p:nvSpPr>
          <p:cNvPr id="7" name="Title 3">
            <a:extLst>
              <a:ext uri="{FF2B5EF4-FFF2-40B4-BE49-F238E27FC236}">
                <a16:creationId xmlns:a16="http://schemas.microsoft.com/office/drawing/2014/main" id="{07D89090-AC2B-4BDE-918A-2B53B162A4FA}"/>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Introduction</a:t>
            </a:r>
          </a:p>
        </p:txBody>
      </p:sp>
      <p:pic>
        <p:nvPicPr>
          <p:cNvPr id="8" name="Picture 7">
            <a:extLst>
              <a:ext uri="{FF2B5EF4-FFF2-40B4-BE49-F238E27FC236}">
                <a16:creationId xmlns:a16="http://schemas.microsoft.com/office/drawing/2014/main" id="{85615F88-E893-46AB-81D8-5F30B51AF4FE}"/>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4577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a:extLst>
              <a:ext uri="{FF2B5EF4-FFF2-40B4-BE49-F238E27FC236}">
                <a16:creationId xmlns:a16="http://schemas.microsoft.com/office/drawing/2014/main" id="{B1210518-8ED5-4CA6-A03F-9F05599A4A55}"/>
              </a:ext>
            </a:extLst>
          </p:cNvPr>
          <p:cNvSpPr>
            <a:spLocks noGrp="1" noChangeArrowheads="1"/>
          </p:cNvSpPr>
          <p:nvPr>
            <p:ph idx="1"/>
          </p:nvPr>
        </p:nvSpPr>
        <p:spPr>
          <a:xfrm>
            <a:off x="504825" y="2120900"/>
            <a:ext cx="11182350" cy="4252468"/>
          </a:xfrm>
        </p:spPr>
        <p:txBody>
          <a:bodyPr>
            <a:normAutofit/>
          </a:bodyPr>
          <a:lstStyle/>
          <a:p>
            <a:pPr marL="357188" indent="-357188" algn="just" eaLnBrk="1" hangingPunct="1">
              <a:lnSpc>
                <a:spcPct val="100000"/>
              </a:lnSpc>
              <a:spcBef>
                <a:spcPct val="0"/>
              </a:spcBef>
              <a:buFont typeface="Arial" panose="020B0604020202020204" pitchFamily="34" charset="0"/>
              <a:buChar char="•"/>
            </a:pPr>
            <a:r>
              <a:rPr lang="en-US" altLang="en-US" sz="2800" dirty="0">
                <a:latin typeface="Arial" panose="020B0604020202020204" pitchFamily="34" charset="0"/>
                <a:cs typeface="Arial" panose="020B0604020202020204" pitchFamily="34" charset="0"/>
              </a:rPr>
              <a:t>Among the significant warning sign in children are:</a:t>
            </a:r>
          </a:p>
          <a:p>
            <a:pPr marL="712788" indent="-355600" algn="just" eaLnBrk="1" hangingPunct="1">
              <a:lnSpc>
                <a:spcPct val="100000"/>
              </a:lnSpc>
              <a:spcBef>
                <a:spcPct val="0"/>
              </a:spcBef>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Abdominal pain - abdominal tenderness and continuous pain (not intermittent)</a:t>
            </a:r>
            <a:endParaRPr lang="en-US" altLang="en-US" sz="2400" baseline="30000" dirty="0">
              <a:latin typeface="Arial" panose="020B0604020202020204" pitchFamily="34" charset="0"/>
              <a:cs typeface="Arial" panose="020B0604020202020204" pitchFamily="34" charset="0"/>
            </a:endParaRPr>
          </a:p>
          <a:p>
            <a:pPr marL="712788" indent="-355600" algn="just" eaLnBrk="1" hangingPunct="1">
              <a:lnSpc>
                <a:spcPct val="100000"/>
              </a:lnSpc>
              <a:spcBef>
                <a:spcPct val="0"/>
              </a:spcBef>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Persistent vomiting - ≥2 episodes of vomiting that amounts to fatigue or requires intravenous (IV) fluids</a:t>
            </a:r>
            <a:endParaRPr lang="en-US" altLang="en-US" sz="2400" baseline="30000" dirty="0">
              <a:latin typeface="Arial" panose="020B0604020202020204" pitchFamily="34" charset="0"/>
              <a:cs typeface="Arial" panose="020B0604020202020204" pitchFamily="34" charset="0"/>
            </a:endParaRPr>
          </a:p>
          <a:p>
            <a:pPr marL="712788" indent="-355600" algn="just" eaLnBrk="1" hangingPunct="1">
              <a:lnSpc>
                <a:spcPct val="100000"/>
              </a:lnSpc>
              <a:spcBef>
                <a:spcPct val="0"/>
              </a:spcBef>
              <a:buFont typeface="Courier New" panose="02070309020205020404" pitchFamily="49" charset="0"/>
              <a:buChar char="o"/>
            </a:pPr>
            <a:r>
              <a:rPr lang="en-US" altLang="en-US" sz="2400" dirty="0">
                <a:latin typeface="Arial" panose="020B0604020202020204" pitchFamily="34" charset="0"/>
                <a:cs typeface="Arial" panose="020B0604020202020204" pitchFamily="34" charset="0"/>
              </a:rPr>
              <a:t>Laboratory: increase in HCT concurrent with decrease in platelet - HCT raised by 20% from the baseline value with concurrent decrease in platelet count ≤100 x 103 cells/mm</a:t>
            </a:r>
            <a:r>
              <a:rPr lang="en-US" altLang="en-US" sz="2400" baseline="30000" dirty="0">
                <a:latin typeface="Arial" panose="020B0604020202020204" pitchFamily="34" charset="0"/>
                <a:cs typeface="Arial" panose="020B0604020202020204" pitchFamily="34" charset="0"/>
              </a:rPr>
              <a:t>3</a:t>
            </a:r>
          </a:p>
        </p:txBody>
      </p:sp>
      <p:sp>
        <p:nvSpPr>
          <p:cNvPr id="8" name="Slide Number Placeholder 7">
            <a:extLst>
              <a:ext uri="{FF2B5EF4-FFF2-40B4-BE49-F238E27FC236}">
                <a16:creationId xmlns:a16="http://schemas.microsoft.com/office/drawing/2014/main" id="{F150F12C-FF0D-4B1D-AA4A-C32882E7E3DE}"/>
              </a:ext>
            </a:extLst>
          </p:cNvPr>
          <p:cNvSpPr>
            <a:spLocks noGrp="1"/>
          </p:cNvSpPr>
          <p:nvPr>
            <p:ph type="sldNum" sz="quarter" idx="12"/>
          </p:nvPr>
        </p:nvSpPr>
        <p:spPr/>
        <p:txBody>
          <a:bodyPr/>
          <a:lstStyle/>
          <a:p>
            <a:pPr>
              <a:defRPr/>
            </a:pPr>
            <a:fld id="{A7452797-FDAF-423F-B7E9-BBD98C545D31}" type="slidenum">
              <a:rPr lang="en-MY"/>
              <a:pPr>
                <a:defRPr/>
              </a:pPr>
              <a:t>30</a:t>
            </a:fld>
            <a:endParaRPr lang="en-MY"/>
          </a:p>
        </p:txBody>
      </p:sp>
      <p:sp>
        <p:nvSpPr>
          <p:cNvPr id="6" name="Title 3">
            <a:extLst>
              <a:ext uri="{FF2B5EF4-FFF2-40B4-BE49-F238E27FC236}">
                <a16:creationId xmlns:a16="http://schemas.microsoft.com/office/drawing/2014/main" id="{2FA95282-6CBF-4B9B-8459-C15AD1684DCF}"/>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Take Home Messages</a:t>
            </a:r>
            <a:r>
              <a:rPr lang="en-MY" dirty="0"/>
              <a:t> -</a:t>
            </a:r>
            <a:r>
              <a:rPr lang="en-MY" baseline="-25000" dirty="0"/>
              <a:t>2</a:t>
            </a:r>
            <a:endParaRPr lang="en-US" dirty="0"/>
          </a:p>
        </p:txBody>
      </p:sp>
      <p:pic>
        <p:nvPicPr>
          <p:cNvPr id="7" name="Picture 6">
            <a:extLst>
              <a:ext uri="{FF2B5EF4-FFF2-40B4-BE49-F238E27FC236}">
                <a16:creationId xmlns:a16="http://schemas.microsoft.com/office/drawing/2014/main" id="{22B33A35-97E3-4FA6-8B6B-1135B25E04F0}"/>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464803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38875-318A-40BE-900F-9BA2461BA770}"/>
              </a:ext>
            </a:extLst>
          </p:cNvPr>
          <p:cNvSpPr>
            <a:spLocks noGrp="1"/>
          </p:cNvSpPr>
          <p:nvPr>
            <p:ph type="ctrTitle"/>
          </p:nvPr>
        </p:nvSpPr>
        <p:spPr>
          <a:xfrm>
            <a:off x="1051560" y="1432223"/>
            <a:ext cx="9966960" cy="2823893"/>
          </a:xfrm>
        </p:spPr>
        <p:txBody>
          <a:bodyPr/>
          <a:lstStyle/>
          <a:p>
            <a:pPr eaLnBrk="1" fontAlgn="auto" hangingPunct="1">
              <a:spcAft>
                <a:spcPts val="0"/>
              </a:spcAft>
              <a:defRPr/>
            </a:pPr>
            <a:r>
              <a:rPr lang="en-MY" sz="8800" dirty="0"/>
              <a:t>Thank you</a:t>
            </a:r>
          </a:p>
        </p:txBody>
      </p:sp>
      <p:pic>
        <p:nvPicPr>
          <p:cNvPr id="6" name="Picture 5">
            <a:extLst>
              <a:ext uri="{FF2B5EF4-FFF2-40B4-BE49-F238E27FC236}">
                <a16:creationId xmlns:a16="http://schemas.microsoft.com/office/drawing/2014/main" id="{4053D7A7-A913-4CB9-9CA4-5BAA09EFD98B}"/>
              </a:ext>
            </a:extLst>
          </p:cNvPr>
          <p:cNvPicPr>
            <a:picLocks noChangeAspect="1"/>
          </p:cNvPicPr>
          <p:nvPr/>
        </p:nvPicPr>
        <p:blipFill>
          <a:blip r:embed="rId2"/>
          <a:stretch>
            <a:fillRect/>
          </a:stretch>
        </p:blipFill>
        <p:spPr>
          <a:xfrm>
            <a:off x="8278813" y="669925"/>
            <a:ext cx="3543300" cy="54578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895" y="2011680"/>
            <a:ext cx="10673541" cy="4361688"/>
          </a:xfrm>
        </p:spPr>
        <p:txBody>
          <a:bodyPr>
            <a:normAutofit/>
          </a:bodyPr>
          <a:lstStyle/>
          <a:p>
            <a:pPr marL="365125" indent="-365125" algn="just">
              <a:lnSpc>
                <a:spcPct val="110000"/>
              </a:lnSpc>
              <a:spcBef>
                <a:spcPts val="0"/>
              </a:spcBef>
              <a:buFont typeface="Arial" panose="020B0604020202020204" pitchFamily="34" charset="0"/>
              <a:buChar char="•"/>
            </a:pPr>
            <a:r>
              <a:rPr lang="en-US" sz="2600" dirty="0">
                <a:latin typeface="Arial" panose="020B0604020202020204" pitchFamily="34" charset="0"/>
                <a:cs typeface="Arial" panose="020B0604020202020204" pitchFamily="34" charset="0"/>
              </a:rPr>
              <a:t>In majority of children (0 - 12 years old), dengue causes flu-like illness which might be difficult to differentiate from other febrile illness (OFI) &amp; seldom causes death.</a:t>
            </a:r>
          </a:p>
          <a:p>
            <a:pPr marL="0" indent="0" algn="just">
              <a:lnSpc>
                <a:spcPct val="110000"/>
              </a:lnSpc>
              <a:spcBef>
                <a:spcPts val="0"/>
              </a:spcBef>
              <a:buNone/>
            </a:pPr>
            <a:endParaRPr lang="en-US" sz="26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600" dirty="0">
                <a:latin typeface="Arial" panose="020B0604020202020204" pitchFamily="34" charset="0"/>
                <a:cs typeface="Arial" panose="020B0604020202020204" pitchFamily="34" charset="0"/>
              </a:rPr>
              <a:t>The severe form that leads to plasma leakage &amp; shock is the cause of death among children in some Asian &amp; Latin America countries.</a:t>
            </a:r>
            <a:r>
              <a:rPr lang="en-US" sz="2600" baseline="30000" dirty="0">
                <a:latin typeface="Arial" panose="020B0604020202020204" pitchFamily="34" charset="0"/>
                <a:cs typeface="Arial" panose="020B0604020202020204" pitchFamily="34" charset="0"/>
              </a:rPr>
              <a:t>3</a:t>
            </a:r>
          </a:p>
          <a:p>
            <a:pPr marL="0" indent="0" algn="just">
              <a:lnSpc>
                <a:spcPct val="110000"/>
              </a:lnSpc>
              <a:spcBef>
                <a:spcPts val="0"/>
              </a:spcBef>
              <a:buNone/>
            </a:pPr>
            <a:endParaRPr lang="en-US" sz="2600" baseline="30000" dirty="0">
              <a:latin typeface="Arial" panose="020B0604020202020204" pitchFamily="34" charset="0"/>
              <a:cs typeface="Arial" panose="020B0604020202020204" pitchFamily="34" charset="0"/>
            </a:endParaRPr>
          </a:p>
          <a:p>
            <a:pPr marL="365125" indent="-365125" algn="just">
              <a:lnSpc>
                <a:spcPct val="110000"/>
              </a:lnSpc>
              <a:spcBef>
                <a:spcPts val="0"/>
              </a:spcBef>
              <a:buFont typeface="Arial" panose="020B0604020202020204" pitchFamily="34" charset="0"/>
              <a:buChar char="•"/>
            </a:pPr>
            <a:r>
              <a:rPr lang="en-US" sz="2600" dirty="0">
                <a:latin typeface="Arial" panose="020B0604020202020204" pitchFamily="34" charset="0"/>
                <a:cs typeface="Arial" panose="020B0604020202020204" pitchFamily="34" charset="0"/>
              </a:rPr>
              <a:t>In Malaysia, the annual percentage of cases among children has increased from 2014 to current percentage of about 20% in 2019.</a:t>
            </a:r>
          </a:p>
        </p:txBody>
      </p:sp>
      <p:sp>
        <p:nvSpPr>
          <p:cNvPr id="2" name="Slide Number Placeholder 1">
            <a:extLst>
              <a:ext uri="{FF2B5EF4-FFF2-40B4-BE49-F238E27FC236}">
                <a16:creationId xmlns:a16="http://schemas.microsoft.com/office/drawing/2014/main" id="{FEF98036-3E14-4566-8702-9BC3DCAE2C00}"/>
              </a:ext>
            </a:extLst>
          </p:cNvPr>
          <p:cNvSpPr>
            <a:spLocks noGrp="1"/>
          </p:cNvSpPr>
          <p:nvPr>
            <p:ph type="sldNum" sz="quarter" idx="12"/>
          </p:nvPr>
        </p:nvSpPr>
        <p:spPr/>
        <p:txBody>
          <a:bodyPr/>
          <a:lstStyle/>
          <a:p>
            <a:fld id="{57C82220-C36A-454C-98C7-D111463D3312}" type="slidenum">
              <a:rPr lang="en-GB" smtClean="0"/>
              <a:t>4</a:t>
            </a:fld>
            <a:endParaRPr lang="en-GB"/>
          </a:p>
        </p:txBody>
      </p:sp>
      <p:sp>
        <p:nvSpPr>
          <p:cNvPr id="7" name="Title 3">
            <a:extLst>
              <a:ext uri="{FF2B5EF4-FFF2-40B4-BE49-F238E27FC236}">
                <a16:creationId xmlns:a16="http://schemas.microsoft.com/office/drawing/2014/main" id="{70D4BD1C-FEFD-422F-A6D8-7F0BD19C27A5}"/>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Introduction</a:t>
            </a:r>
          </a:p>
        </p:txBody>
      </p:sp>
      <p:pic>
        <p:nvPicPr>
          <p:cNvPr id="8" name="Picture 7">
            <a:extLst>
              <a:ext uri="{FF2B5EF4-FFF2-40B4-BE49-F238E27FC236}">
                <a16:creationId xmlns:a16="http://schemas.microsoft.com/office/drawing/2014/main" id="{DE462B5B-D2B7-4934-BF03-A0090C836D78}"/>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32003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E57DC5C-90F7-4D61-8B3E-3BA95CAC5D21}"/>
              </a:ext>
            </a:extLst>
          </p:cNvPr>
          <p:cNvPicPr>
            <a:picLocks noChangeAspect="1"/>
          </p:cNvPicPr>
          <p:nvPr/>
        </p:nvPicPr>
        <p:blipFill>
          <a:blip r:embed="rId2"/>
          <a:stretch>
            <a:fillRect/>
          </a:stretch>
        </p:blipFill>
        <p:spPr>
          <a:xfrm>
            <a:off x="554700" y="1942649"/>
            <a:ext cx="7529863" cy="4810746"/>
          </a:xfrm>
          <a:prstGeom prst="rect">
            <a:avLst/>
          </a:prstGeom>
          <a:ln>
            <a:noFill/>
          </a:ln>
          <a:effectLst>
            <a:outerShdw blurRad="190500" algn="tl" rotWithShape="0">
              <a:srgbClr val="000000">
                <a:alpha val="70000"/>
              </a:srgbClr>
            </a:outerShdw>
          </a:effectLst>
        </p:spPr>
      </p:pic>
      <p:sp>
        <p:nvSpPr>
          <p:cNvPr id="13" name="Rectangle 12">
            <a:extLst>
              <a:ext uri="{FF2B5EF4-FFF2-40B4-BE49-F238E27FC236}">
                <a16:creationId xmlns:a16="http://schemas.microsoft.com/office/drawing/2014/main" id="{35821915-1089-4A60-B4C6-181F3F217E3D}"/>
              </a:ext>
            </a:extLst>
          </p:cNvPr>
          <p:cNvSpPr/>
          <p:nvPr/>
        </p:nvSpPr>
        <p:spPr>
          <a:xfrm>
            <a:off x="8187667" y="5671220"/>
            <a:ext cx="3500027" cy="487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Source: </a:t>
            </a:r>
            <a:r>
              <a:rPr lang="en-US" sz="1200" dirty="0">
                <a:solidFill>
                  <a:schemeClr val="tx1"/>
                </a:solidFill>
                <a:latin typeface="Arial" panose="020B0604020202020204" pitchFamily="34" charset="0"/>
                <a:cs typeface="Arial" panose="020B0604020202020204" pitchFamily="34" charset="0"/>
              </a:rPr>
              <a:t>Analysis of dengue cases in Malaysia. Disease Control Division, Ministry of Health Malaysia. 2020 (unpublished document).</a:t>
            </a:r>
          </a:p>
        </p:txBody>
      </p:sp>
      <p:sp>
        <p:nvSpPr>
          <p:cNvPr id="14" name="Slide Number Placeholder 13">
            <a:extLst>
              <a:ext uri="{FF2B5EF4-FFF2-40B4-BE49-F238E27FC236}">
                <a16:creationId xmlns:a16="http://schemas.microsoft.com/office/drawing/2014/main" id="{0BAAE8E0-E2E7-446A-A24C-44F0C5CF4BF0}"/>
              </a:ext>
            </a:extLst>
          </p:cNvPr>
          <p:cNvSpPr>
            <a:spLocks noGrp="1"/>
          </p:cNvSpPr>
          <p:nvPr>
            <p:ph type="sldNum" sz="quarter" idx="12"/>
          </p:nvPr>
        </p:nvSpPr>
        <p:spPr/>
        <p:txBody>
          <a:bodyPr/>
          <a:lstStyle/>
          <a:p>
            <a:fld id="{57C82220-C36A-454C-98C7-D111463D3312}" type="slidenum">
              <a:rPr lang="en-GB" smtClean="0"/>
              <a:t>5</a:t>
            </a:fld>
            <a:endParaRPr lang="en-GB"/>
          </a:p>
        </p:txBody>
      </p:sp>
      <p:sp>
        <p:nvSpPr>
          <p:cNvPr id="7" name="Title 3">
            <a:extLst>
              <a:ext uri="{FF2B5EF4-FFF2-40B4-BE49-F238E27FC236}">
                <a16:creationId xmlns:a16="http://schemas.microsoft.com/office/drawing/2014/main" id="{45894B50-2C84-4B32-A623-EE0651F14B1E}"/>
              </a:ext>
            </a:extLst>
          </p:cNvPr>
          <p:cNvSpPr txBox="1">
            <a:spLocks/>
          </p:cNvSpPr>
          <p:nvPr/>
        </p:nvSpPr>
        <p:spPr>
          <a:xfrm>
            <a:off x="1446415" y="301757"/>
            <a:ext cx="10241279" cy="1306692"/>
          </a:xfrm>
          <a:prstGeom prst="rect">
            <a:avLst/>
          </a:prstGeom>
          <a:ln w="50800">
            <a:solidFill>
              <a:srgbClr val="660066"/>
            </a:solidFill>
          </a:ln>
        </p:spPr>
        <p:txBody>
          <a:bodyPr anchor="ctr">
            <a:normAutofit fontScale="92500"/>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US" dirty="0"/>
              <a:t>Epidemiology of Dengue in Malaysia </a:t>
            </a:r>
          </a:p>
        </p:txBody>
      </p:sp>
      <p:pic>
        <p:nvPicPr>
          <p:cNvPr id="8" name="Picture 7">
            <a:extLst>
              <a:ext uri="{FF2B5EF4-FFF2-40B4-BE49-F238E27FC236}">
                <a16:creationId xmlns:a16="http://schemas.microsoft.com/office/drawing/2014/main" id="{FEF62999-9D1C-454A-A2F4-A395184252CC}"/>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81504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821915-1089-4A60-B4C6-181F3F217E3D}"/>
              </a:ext>
            </a:extLst>
          </p:cNvPr>
          <p:cNvSpPr/>
          <p:nvPr/>
        </p:nvSpPr>
        <p:spPr>
          <a:xfrm>
            <a:off x="8187667" y="5671220"/>
            <a:ext cx="3500027" cy="487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Source: </a:t>
            </a:r>
            <a:r>
              <a:rPr lang="en-US" sz="1200" dirty="0">
                <a:solidFill>
                  <a:schemeClr val="tx1"/>
                </a:solidFill>
                <a:latin typeface="Arial" panose="020B0604020202020204" pitchFamily="34" charset="0"/>
                <a:cs typeface="Arial" panose="020B0604020202020204" pitchFamily="34" charset="0"/>
              </a:rPr>
              <a:t>Analysis of dengue cases in Malaysia. Disease Control Division, Ministry of Health Malaysia. 2020 (unpublished document).</a:t>
            </a:r>
          </a:p>
        </p:txBody>
      </p:sp>
      <p:pic>
        <p:nvPicPr>
          <p:cNvPr id="3" name="Picture 2">
            <a:extLst>
              <a:ext uri="{FF2B5EF4-FFF2-40B4-BE49-F238E27FC236}">
                <a16:creationId xmlns:a16="http://schemas.microsoft.com/office/drawing/2014/main" id="{C3097C1F-1BDE-44BB-9F75-E08ABC997834}"/>
              </a:ext>
            </a:extLst>
          </p:cNvPr>
          <p:cNvPicPr>
            <a:picLocks noChangeAspect="1"/>
          </p:cNvPicPr>
          <p:nvPr/>
        </p:nvPicPr>
        <p:blipFill>
          <a:blip r:embed="rId2"/>
          <a:stretch>
            <a:fillRect/>
          </a:stretch>
        </p:blipFill>
        <p:spPr>
          <a:xfrm>
            <a:off x="504306" y="2010682"/>
            <a:ext cx="7683361" cy="4583891"/>
          </a:xfrm>
          <a:prstGeom prst="rect">
            <a:avLst/>
          </a:prstGeom>
          <a:ln>
            <a:noFill/>
          </a:ln>
          <a:effectLst>
            <a:outerShdw blurRad="190500" algn="tl" rotWithShape="0">
              <a:srgbClr val="000000">
                <a:alpha val="70000"/>
              </a:srgbClr>
            </a:outerShdw>
          </a:effectLst>
        </p:spPr>
      </p:pic>
      <p:sp>
        <p:nvSpPr>
          <p:cNvPr id="4" name="Slide Number Placeholder 3">
            <a:extLst>
              <a:ext uri="{FF2B5EF4-FFF2-40B4-BE49-F238E27FC236}">
                <a16:creationId xmlns:a16="http://schemas.microsoft.com/office/drawing/2014/main" id="{7727ECE2-2A23-453F-8185-D9EA7A3E0791}"/>
              </a:ext>
            </a:extLst>
          </p:cNvPr>
          <p:cNvSpPr>
            <a:spLocks noGrp="1"/>
          </p:cNvSpPr>
          <p:nvPr>
            <p:ph type="sldNum" sz="quarter" idx="12"/>
          </p:nvPr>
        </p:nvSpPr>
        <p:spPr/>
        <p:txBody>
          <a:bodyPr/>
          <a:lstStyle/>
          <a:p>
            <a:fld id="{57C82220-C36A-454C-98C7-D111463D3312}" type="slidenum">
              <a:rPr lang="en-GB" smtClean="0"/>
              <a:t>6</a:t>
            </a:fld>
            <a:endParaRPr lang="en-GB"/>
          </a:p>
        </p:txBody>
      </p:sp>
      <p:sp>
        <p:nvSpPr>
          <p:cNvPr id="7" name="Title 3">
            <a:extLst>
              <a:ext uri="{FF2B5EF4-FFF2-40B4-BE49-F238E27FC236}">
                <a16:creationId xmlns:a16="http://schemas.microsoft.com/office/drawing/2014/main" id="{69F6D830-9942-4804-9C0C-D8FB6995CC33}"/>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3"/>
                  <a:tile tx="6350" ty="-127000" sx="65000" sy="64000" flip="none" algn="tl"/>
                </a:blipFill>
                <a:latin typeface="+mj-lt"/>
                <a:ea typeface="+mj-ea"/>
                <a:cs typeface="+mj-cs"/>
              </a:defRPr>
            </a:lvl1pPr>
          </a:lstStyle>
          <a:p>
            <a:pPr algn="ctr">
              <a:lnSpc>
                <a:spcPct val="100000"/>
              </a:lnSpc>
              <a:defRPr/>
            </a:pPr>
            <a:r>
              <a:rPr lang="en-US" sz="4000" dirty="0"/>
              <a:t>Epidemiology of Dengue in Malaysia -</a:t>
            </a:r>
            <a:r>
              <a:rPr lang="en-US" sz="4000" baseline="-25000" dirty="0"/>
              <a:t>2</a:t>
            </a:r>
            <a:r>
              <a:rPr lang="en-US" sz="4000" dirty="0"/>
              <a:t> </a:t>
            </a:r>
          </a:p>
        </p:txBody>
      </p:sp>
      <p:pic>
        <p:nvPicPr>
          <p:cNvPr id="8" name="Picture 7">
            <a:extLst>
              <a:ext uri="{FF2B5EF4-FFF2-40B4-BE49-F238E27FC236}">
                <a16:creationId xmlns:a16="http://schemas.microsoft.com/office/drawing/2014/main" id="{AC77361F-CC6A-4E01-A918-475B798FA0F6}"/>
              </a:ext>
            </a:extLst>
          </p:cNvPr>
          <p:cNvPicPr>
            <a:picLocks noChangeAspect="1"/>
          </p:cNvPicPr>
          <p:nvPr/>
        </p:nvPicPr>
        <p:blipFill>
          <a:blip r:embed="rId4"/>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0025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69192"/>
            <a:ext cx="10515600" cy="4589901"/>
          </a:xfrm>
        </p:spPr>
        <p:txBody>
          <a:bodyPr>
            <a:normAutofit/>
          </a:bodyPr>
          <a:lstStyle/>
          <a:p>
            <a:pPr marL="365125" indent="-365125" algn="just">
              <a:lnSpc>
                <a:spcPct val="100000"/>
              </a:lnSpc>
              <a:spcBef>
                <a:spcPts val="0"/>
              </a:spcBef>
              <a:buFont typeface="Arial" panose="020B0604020202020204" pitchFamily="34" charset="0"/>
              <a:buChar char="•"/>
            </a:pPr>
            <a:r>
              <a:rPr lang="en-US" sz="3200" dirty="0">
                <a:latin typeface="Arial" panose="020B0604020202020204" pitchFamily="34" charset="0"/>
                <a:cs typeface="Arial" panose="020B0604020202020204" pitchFamily="34" charset="0"/>
              </a:rPr>
              <a:t>The vector for DENV is a mosquito from the genus </a:t>
            </a:r>
            <a:r>
              <a:rPr lang="en-US" sz="3200" i="1" dirty="0" err="1">
                <a:latin typeface="Arial" panose="020B0604020202020204" pitchFamily="34" charset="0"/>
                <a:cs typeface="Arial" panose="020B0604020202020204" pitchFamily="34" charset="0"/>
              </a:rPr>
              <a:t>Aedes</a:t>
            </a:r>
            <a:r>
              <a:rPr lang="en-US" sz="3200" dirty="0">
                <a:latin typeface="Arial" panose="020B0604020202020204" pitchFamily="34" charset="0"/>
                <a:cs typeface="Arial" panose="020B0604020202020204" pitchFamily="34" charset="0"/>
              </a:rPr>
              <a:t> which has a biting preference at certain times of the day i.e. in the morning &amp; late afternoon.</a:t>
            </a:r>
          </a:p>
          <a:p>
            <a:pPr marL="714375" lvl="1" indent="-349250" algn="just">
              <a:lnSpc>
                <a:spcPct val="100000"/>
              </a:lnSpc>
              <a:spcBef>
                <a:spcPts val="0"/>
              </a:spcBef>
              <a:spcAft>
                <a:spcPts val="0"/>
              </a:spcAft>
              <a:buFont typeface="Courier New" panose="02070309020205020404" pitchFamily="49" charset="0"/>
              <a:buChar char="o"/>
            </a:pPr>
            <a:r>
              <a:rPr lang="en-US" sz="2800" i="1" dirty="0">
                <a:latin typeface="Arial" panose="020B0604020202020204" pitchFamily="34" charset="0"/>
                <a:cs typeface="Arial" panose="020B0604020202020204" pitchFamily="34" charset="0"/>
              </a:rPr>
              <a:t>A. aegypti</a:t>
            </a:r>
            <a:r>
              <a:rPr lang="en-US" sz="2800" dirty="0">
                <a:latin typeface="Arial" panose="020B0604020202020204" pitchFamily="34" charset="0"/>
                <a:cs typeface="Arial" panose="020B0604020202020204" pitchFamily="34" charset="0"/>
              </a:rPr>
              <a:t> is considered as the principal species as it only feeds on humans &amp; can adapt to cohabit with humans in both urban &amp; rural environments. </a:t>
            </a:r>
          </a:p>
          <a:p>
            <a:pPr marL="714375" lvl="1" indent="-349250" algn="just">
              <a:lnSpc>
                <a:spcPct val="100000"/>
              </a:lnSpc>
              <a:spcBef>
                <a:spcPts val="0"/>
              </a:spcBef>
              <a:spcAft>
                <a:spcPts val="0"/>
              </a:spcAft>
              <a:buFont typeface="Courier New" panose="02070309020205020404" pitchFamily="49" charset="0"/>
              <a:buChar char="o"/>
            </a:pPr>
            <a:r>
              <a:rPr lang="en-US" sz="2800" i="1" dirty="0">
                <a:latin typeface="Arial" panose="020B0604020202020204" pitchFamily="34" charset="0"/>
                <a:cs typeface="Arial" panose="020B0604020202020204" pitchFamily="34" charset="0"/>
              </a:rPr>
              <a:t>A. albopictus</a:t>
            </a:r>
            <a:r>
              <a:rPr lang="en-US" sz="2800" dirty="0">
                <a:latin typeface="Arial" panose="020B0604020202020204" pitchFamily="34" charset="0"/>
                <a:cs typeface="Arial" panose="020B0604020202020204" pitchFamily="34" charset="0"/>
              </a:rPr>
              <a:t> on the other hand is less efficient to spread DENV since it feeds on both human &amp; animal blood.</a:t>
            </a:r>
            <a:endParaRPr lang="en-GB" sz="2800"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en-GB" dirty="0">
              <a:latin typeface="Arial" panose="020B0604020202020204" pitchFamily="34" charset="0"/>
              <a:cs typeface="Arial" panose="020B0604020202020204" pitchFamily="34" charset="0"/>
            </a:endParaRPr>
          </a:p>
        </p:txBody>
      </p:sp>
      <p:sp>
        <p:nvSpPr>
          <p:cNvPr id="8" name="Slide Number Placeholder 7">
            <a:extLst>
              <a:ext uri="{FF2B5EF4-FFF2-40B4-BE49-F238E27FC236}">
                <a16:creationId xmlns:a16="http://schemas.microsoft.com/office/drawing/2014/main" id="{0E5FE319-23D3-44B8-8AD8-83380777CCD7}"/>
              </a:ext>
            </a:extLst>
          </p:cNvPr>
          <p:cNvSpPr>
            <a:spLocks noGrp="1"/>
          </p:cNvSpPr>
          <p:nvPr>
            <p:ph type="sldNum" sz="quarter" idx="12"/>
          </p:nvPr>
        </p:nvSpPr>
        <p:spPr/>
        <p:txBody>
          <a:bodyPr/>
          <a:lstStyle/>
          <a:p>
            <a:fld id="{57C82220-C36A-454C-98C7-D111463D3312}" type="slidenum">
              <a:rPr lang="en-GB" smtClean="0"/>
              <a:t>7</a:t>
            </a:fld>
            <a:endParaRPr lang="en-GB"/>
          </a:p>
        </p:txBody>
      </p:sp>
      <p:sp>
        <p:nvSpPr>
          <p:cNvPr id="6" name="Title 3">
            <a:extLst>
              <a:ext uri="{FF2B5EF4-FFF2-40B4-BE49-F238E27FC236}">
                <a16:creationId xmlns:a16="http://schemas.microsoft.com/office/drawing/2014/main" id="{0EBC9408-EC2E-4E26-8298-F7B9D8713C0B}"/>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Dengue &amp; Vector</a:t>
            </a:r>
          </a:p>
        </p:txBody>
      </p:sp>
      <p:pic>
        <p:nvPicPr>
          <p:cNvPr id="7" name="Picture 6">
            <a:extLst>
              <a:ext uri="{FF2B5EF4-FFF2-40B4-BE49-F238E27FC236}">
                <a16:creationId xmlns:a16="http://schemas.microsoft.com/office/drawing/2014/main" id="{DDA0B1D0-47CD-4447-8875-4204F596AF6C}"/>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80738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1">
            <a:extLst>
              <a:ext uri="{FF2B5EF4-FFF2-40B4-BE49-F238E27FC236}">
                <a16:creationId xmlns:a16="http://schemas.microsoft.com/office/drawing/2014/main" id="{3F4256DE-A07E-4FAD-BF8B-60D13899C5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004" y="1762298"/>
            <a:ext cx="7435944" cy="503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C3B7679C-AA0D-45F5-9C2F-EBB472CF0AD0}"/>
              </a:ext>
            </a:extLst>
          </p:cNvPr>
          <p:cNvSpPr/>
          <p:nvPr/>
        </p:nvSpPr>
        <p:spPr>
          <a:xfrm>
            <a:off x="7971533" y="5937232"/>
            <a:ext cx="3666509" cy="487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1200" b="1" dirty="0">
                <a:solidFill>
                  <a:schemeClr val="tx1"/>
                </a:solidFill>
                <a:latin typeface="Arial" panose="020B0604020202020204" pitchFamily="34" charset="0"/>
                <a:cs typeface="Arial" panose="020B0604020202020204" pitchFamily="34" charset="0"/>
              </a:rPr>
              <a:t>Adapted</a:t>
            </a:r>
            <a:r>
              <a:rPr lang="en-US" sz="1200" dirty="0">
                <a:solidFill>
                  <a:schemeClr val="tx1"/>
                </a:solidFill>
                <a:latin typeface="Arial" panose="020B0604020202020204" pitchFamily="34" charset="0"/>
                <a:cs typeface="Arial" panose="020B0604020202020204" pitchFamily="34" charset="0"/>
              </a:rPr>
              <a:t>: World Health Organization. Handbook for Clinical Management of Dengue. Geneva: WHO; 2012</a:t>
            </a:r>
          </a:p>
        </p:txBody>
      </p:sp>
      <p:sp>
        <p:nvSpPr>
          <p:cNvPr id="16" name="Slide Number Placeholder 15">
            <a:extLst>
              <a:ext uri="{FF2B5EF4-FFF2-40B4-BE49-F238E27FC236}">
                <a16:creationId xmlns:a16="http://schemas.microsoft.com/office/drawing/2014/main" id="{4A18B58D-CA6D-47A1-8EB1-7E474332908A}"/>
              </a:ext>
            </a:extLst>
          </p:cNvPr>
          <p:cNvSpPr>
            <a:spLocks noGrp="1"/>
          </p:cNvSpPr>
          <p:nvPr>
            <p:ph type="sldNum" sz="quarter" idx="12"/>
          </p:nvPr>
        </p:nvSpPr>
        <p:spPr/>
        <p:txBody>
          <a:bodyPr/>
          <a:lstStyle/>
          <a:p>
            <a:fld id="{57C82220-C36A-454C-98C7-D111463D3312}" type="slidenum">
              <a:rPr lang="en-GB" smtClean="0"/>
              <a:t>8</a:t>
            </a:fld>
            <a:endParaRPr lang="en-GB"/>
          </a:p>
        </p:txBody>
      </p:sp>
      <p:sp>
        <p:nvSpPr>
          <p:cNvPr id="7" name="Title 3">
            <a:extLst>
              <a:ext uri="{FF2B5EF4-FFF2-40B4-BE49-F238E27FC236}">
                <a16:creationId xmlns:a16="http://schemas.microsoft.com/office/drawing/2014/main" id="{CEECB06E-8802-4006-9CD3-221855B0F00D}"/>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4"/>
                  <a:tile tx="6350" ty="-127000" sx="65000" sy="64000" flip="none" algn="tl"/>
                </a:blipFill>
                <a:latin typeface="+mj-lt"/>
                <a:ea typeface="+mj-ea"/>
                <a:cs typeface="+mj-cs"/>
              </a:defRPr>
            </a:lvl1pPr>
          </a:lstStyle>
          <a:p>
            <a:pPr algn="ctr">
              <a:lnSpc>
                <a:spcPct val="100000"/>
              </a:lnSpc>
              <a:defRPr/>
            </a:pPr>
            <a:r>
              <a:rPr lang="en-MY" dirty="0"/>
              <a:t>Dengue Classification</a:t>
            </a:r>
            <a:endParaRPr lang="en-US" dirty="0"/>
          </a:p>
        </p:txBody>
      </p:sp>
      <p:pic>
        <p:nvPicPr>
          <p:cNvPr id="8" name="Picture 7">
            <a:extLst>
              <a:ext uri="{FF2B5EF4-FFF2-40B4-BE49-F238E27FC236}">
                <a16:creationId xmlns:a16="http://schemas.microsoft.com/office/drawing/2014/main" id="{E2707EA1-0D4C-44D4-B4C2-CB99718BD7AD}"/>
              </a:ext>
            </a:extLst>
          </p:cNvPr>
          <p:cNvPicPr>
            <a:picLocks noChangeAspect="1"/>
          </p:cNvPicPr>
          <p:nvPr/>
        </p:nvPicPr>
        <p:blipFill>
          <a:blip r:embed="rId5"/>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1126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BCB4947-E758-4D0E-B99C-334D2CD4014B}"/>
              </a:ext>
            </a:extLst>
          </p:cNvPr>
          <p:cNvSpPr>
            <a:spLocks noGrp="1"/>
          </p:cNvSpPr>
          <p:nvPr>
            <p:ph type="sldNum" sz="quarter" idx="12"/>
          </p:nvPr>
        </p:nvSpPr>
        <p:spPr/>
        <p:txBody>
          <a:bodyPr/>
          <a:lstStyle/>
          <a:p>
            <a:fld id="{113808E0-5C2F-45A3-9DE2-A8639EEB0E03}" type="slidenum">
              <a:rPr lang="en-MY" smtClean="0"/>
              <a:t>9</a:t>
            </a:fld>
            <a:endParaRPr lang="en-MY"/>
          </a:p>
        </p:txBody>
      </p:sp>
      <p:sp>
        <p:nvSpPr>
          <p:cNvPr id="8" name="Content Placeholder 2">
            <a:extLst>
              <a:ext uri="{FF2B5EF4-FFF2-40B4-BE49-F238E27FC236}">
                <a16:creationId xmlns:a16="http://schemas.microsoft.com/office/drawing/2014/main" id="{B5C54106-92E0-4C34-B0A9-610315A14F08}"/>
              </a:ext>
            </a:extLst>
          </p:cNvPr>
          <p:cNvSpPr>
            <a:spLocks noGrp="1"/>
          </p:cNvSpPr>
          <p:nvPr>
            <p:ph idx="1"/>
          </p:nvPr>
        </p:nvSpPr>
        <p:spPr>
          <a:xfrm>
            <a:off x="764771" y="2088158"/>
            <a:ext cx="10690167" cy="4150752"/>
          </a:xfrm>
        </p:spPr>
        <p:txBody>
          <a:bodyPr>
            <a:normAutofit/>
          </a:bodyPr>
          <a:lstStyle/>
          <a:p>
            <a:pPr marL="365125" indent="-365125" algn="just">
              <a:lnSpc>
                <a:spcPct val="100000"/>
              </a:lnSpc>
              <a:spcBef>
                <a:spcPts val="0"/>
              </a:spcBef>
              <a:buFont typeface="Arial" panose="020B0604020202020204" pitchFamily="34" charset="0"/>
              <a:buChar char="•"/>
            </a:pPr>
            <a:r>
              <a:rPr lang="en-MY" sz="2400" dirty="0">
                <a:latin typeface="Arial" panose="020B0604020202020204" pitchFamily="34" charset="0"/>
                <a:cs typeface="Arial" panose="020B0604020202020204" pitchFamily="34" charset="0"/>
              </a:rPr>
              <a:t>Diagnosing dengue is challenging because of its non specific clinical presentation. Patient age, sex &amp; pre-existing medical conditions are factors that can influence clinical presentation. </a:t>
            </a:r>
          </a:p>
          <a:p>
            <a:pPr marL="365125" indent="-365125" algn="just">
              <a:lnSpc>
                <a:spcPct val="100000"/>
              </a:lnSpc>
              <a:spcBef>
                <a:spcPts val="0"/>
              </a:spcBef>
              <a:buFont typeface="Arial" panose="020B0604020202020204" pitchFamily="34" charset="0"/>
              <a:buChar char="•"/>
            </a:pPr>
            <a:endParaRPr lang="en-MY"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MY" sz="2400" dirty="0">
                <a:latin typeface="Arial" panose="020B0604020202020204" pitchFamily="34" charset="0"/>
                <a:cs typeface="Arial" panose="020B0604020202020204" pitchFamily="34" charset="0"/>
              </a:rPr>
              <a:t>New viruses like COVID-19 too have similar symptoms, hence where dengue is endemics co-epidemics can occur.</a:t>
            </a:r>
          </a:p>
          <a:p>
            <a:pPr marL="365125" indent="-365125" algn="just">
              <a:lnSpc>
                <a:spcPct val="100000"/>
              </a:lnSpc>
              <a:spcBef>
                <a:spcPts val="0"/>
              </a:spcBef>
              <a:buFont typeface="Arial" panose="020B0604020202020204" pitchFamily="34" charset="0"/>
              <a:buChar char="•"/>
            </a:pPr>
            <a:endParaRPr lang="en-MY" sz="2400" dirty="0">
              <a:latin typeface="Arial" panose="020B0604020202020204" pitchFamily="34" charset="0"/>
              <a:cs typeface="Arial" panose="020B0604020202020204" pitchFamily="34" charset="0"/>
            </a:endParaRPr>
          </a:p>
          <a:p>
            <a:pPr marL="365125" indent="-365125" algn="just">
              <a:lnSpc>
                <a:spcPct val="100000"/>
              </a:lnSpc>
              <a:spcBef>
                <a:spcPts val="0"/>
              </a:spcBef>
              <a:buFont typeface="Arial" panose="020B0604020202020204" pitchFamily="34" charset="0"/>
              <a:buChar char="•"/>
            </a:pPr>
            <a:r>
              <a:rPr lang="en-US" sz="2400" dirty="0">
                <a:latin typeface="Arial" panose="020B0604020202020204" pitchFamily="34" charset="0"/>
                <a:cs typeface="Arial" panose="020B0604020202020204" pitchFamily="34" charset="0"/>
              </a:rPr>
              <a:t>Dengue infection in children is often difficult to differentiate from OFI hence often delaying appropriate management in timely manner. Children generally present with non-specific clinical features of OFI.</a:t>
            </a:r>
            <a:endParaRPr lang="en-MY" sz="2400" dirty="0">
              <a:latin typeface="Arial" panose="020B0604020202020204" pitchFamily="34" charset="0"/>
              <a:cs typeface="Arial" panose="020B0604020202020204" pitchFamily="34" charset="0"/>
            </a:endParaRPr>
          </a:p>
        </p:txBody>
      </p:sp>
      <p:sp>
        <p:nvSpPr>
          <p:cNvPr id="9" name="Title 3">
            <a:extLst>
              <a:ext uri="{FF2B5EF4-FFF2-40B4-BE49-F238E27FC236}">
                <a16:creationId xmlns:a16="http://schemas.microsoft.com/office/drawing/2014/main" id="{A7CED631-29A7-46C7-9A67-2BCD458736FF}"/>
              </a:ext>
            </a:extLst>
          </p:cNvPr>
          <p:cNvSpPr txBox="1">
            <a:spLocks/>
          </p:cNvSpPr>
          <p:nvPr/>
        </p:nvSpPr>
        <p:spPr>
          <a:xfrm>
            <a:off x="1446415" y="301757"/>
            <a:ext cx="10241279" cy="1306692"/>
          </a:xfrm>
          <a:prstGeom prst="rect">
            <a:avLst/>
          </a:prstGeom>
          <a:ln w="50800">
            <a:solidFill>
              <a:srgbClr val="660066"/>
            </a:solidFill>
          </a:ln>
        </p:spPr>
        <p:txBody>
          <a:bodyPr anchor="ctr">
            <a:normAutofit/>
          </a:bodyPr>
          <a:lstStyle>
            <a:lvl1pPr algn="l" defTabSz="914400" rtl="0" eaLnBrk="1" latinLnBrk="0" hangingPunct="1">
              <a:lnSpc>
                <a:spcPct val="90000"/>
              </a:lnSpc>
              <a:spcBef>
                <a:spcPct val="0"/>
              </a:spcBef>
              <a:buNone/>
              <a:defRPr sz="4800" b="1" kern="1200" cap="none" baseline="0">
                <a:blipFill>
                  <a:blip r:embed="rId2"/>
                  <a:tile tx="6350" ty="-127000" sx="65000" sy="64000" flip="none" algn="tl"/>
                </a:blipFill>
                <a:latin typeface="+mj-lt"/>
                <a:ea typeface="+mj-ea"/>
                <a:cs typeface="+mj-cs"/>
              </a:defRPr>
            </a:lvl1pPr>
          </a:lstStyle>
          <a:p>
            <a:pPr algn="ctr">
              <a:lnSpc>
                <a:spcPct val="100000"/>
              </a:lnSpc>
              <a:defRPr/>
            </a:pPr>
            <a:r>
              <a:rPr lang="en-US" dirty="0"/>
              <a:t>Differential Diagnosis</a:t>
            </a:r>
          </a:p>
        </p:txBody>
      </p:sp>
      <p:pic>
        <p:nvPicPr>
          <p:cNvPr id="10" name="Picture 9">
            <a:extLst>
              <a:ext uri="{FF2B5EF4-FFF2-40B4-BE49-F238E27FC236}">
                <a16:creationId xmlns:a16="http://schemas.microsoft.com/office/drawing/2014/main" id="{8720FF4E-DDB5-498B-B5AF-9BCB1879631E}"/>
              </a:ext>
            </a:extLst>
          </p:cNvPr>
          <p:cNvPicPr>
            <a:picLocks noChangeAspect="1"/>
          </p:cNvPicPr>
          <p:nvPr/>
        </p:nvPicPr>
        <p:blipFill>
          <a:blip r:embed="rId3"/>
          <a:stretch>
            <a:fillRect/>
          </a:stretch>
        </p:blipFill>
        <p:spPr>
          <a:xfrm>
            <a:off x="504825" y="301313"/>
            <a:ext cx="847725" cy="1306512"/>
          </a:xfrm>
          <a:prstGeom prst="rect">
            <a:avLst/>
          </a:prstGeom>
          <a:ln w="38100" cap="sq">
            <a:solidFill>
              <a:srgbClr val="6600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666537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1304</TotalTime>
  <Words>1837</Words>
  <Application>Microsoft Office PowerPoint</Application>
  <PresentationFormat>Widescreen</PresentationFormat>
  <Paragraphs>215</Paragraphs>
  <Slides>31</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Bahnschrift SemiBold SemiConden</vt:lpstr>
      <vt:lpstr>Bookman Old Style</vt:lpstr>
      <vt:lpstr>Calibri</vt:lpstr>
      <vt:lpstr>Century Gothic</vt:lpstr>
      <vt:lpstr>Courier New</vt:lpstr>
      <vt:lpstr>Wingdings</vt:lpstr>
      <vt:lpstr>Wood Type</vt:lpstr>
      <vt:lpstr>INTRODUCTION  Dr. Thahira A. Jamal Mohamed  Consultant Paediatrician  (Infectious Disease) Hospital Tunku Azizah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Pathophysiology of Dengue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Dr. Thahira A Jamal Mohamed</dc:creator>
  <cp:lastModifiedBy>Siti Aishah Fadzilah</cp:lastModifiedBy>
  <cp:revision>42</cp:revision>
  <dcterms:created xsi:type="dcterms:W3CDTF">2021-05-31T08:27:48Z</dcterms:created>
  <dcterms:modified xsi:type="dcterms:W3CDTF">2021-12-22T08:17:51Z</dcterms:modified>
</cp:coreProperties>
</file>